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1" r:id="rId27"/>
    <p:sldId id="287" r:id="rId28"/>
    <p:sldId id="288" r:id="rId29"/>
    <p:sldId id="289" r:id="rId30"/>
    <p:sldId id="290" r:id="rId31"/>
    <p:sldId id="286" r:id="rId32"/>
    <p:sldId id="283" r:id="rId33"/>
    <p:sldId id="285" r:id="rId34"/>
    <p:sldId id="28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82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D56E-A6E2-4D0E-BD6E-746344A23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34A51E-FF7E-4077-B08A-79CE8CE0D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5B3066-44B0-4C52-A7DC-5D24FAAB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32970-B09C-4557-9246-D5511206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2693E2-D340-4210-965C-8B76ADB8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89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9B2B3-4E6B-44DF-99F4-E5D4F80A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E80DD-D26E-4E4D-AAC6-E197EA280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2B9015-BB4C-46F0-BAD1-46A92BED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110A0-6091-40AC-B785-255E238E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205BDF-92C9-4D07-8ABB-08C661ED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2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0DF9B8-7AA6-49F6-8021-43D550A57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1DA23F-A8E6-4F63-B8E2-F826AE7B1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073AA-110C-4B75-B98E-1BC9F545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566F1-76BC-4CEE-A118-BBDAF03FB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37FD81-25EF-4349-AB29-88688706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238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D275C-38D0-4A0D-80D9-43429CFC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D5DE9-B066-489F-AFB9-3367BA1CA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40D83-209F-4F7B-A7B4-870950C37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8A43F6-5A95-4A92-BFCD-96B63DE3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1FDEC2-4E8A-4CBF-9F96-548997EB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95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2F38B-3F02-4B62-B5D9-E8444323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458BD1-788B-4EE1-854C-F6B028DEB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9E863-876C-49EB-AE71-EDCE64D1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EBE26-A758-4C6C-82C6-B6971830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D5C275-571D-430F-8963-B85CE2C8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2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4D662-0E4B-46DE-9747-EB490F886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80921-204E-4E03-8443-8B96EDE7E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E48D17-B589-41FF-87AC-4BF6976C2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C5C93-584A-4219-AA6B-5307DC8D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52573C-BE5A-4C6B-B75A-19A5A1650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33243C-E553-406E-B112-9FDE8D271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E5DC7-7C77-48F9-9280-F6DC413F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0B842D-216B-4B89-9065-A2D7A34A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2EA91-32BF-462F-BC87-84FF0A5FF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67CEB5-94C0-4C93-8CDE-721248497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73F4E6-3087-4468-9580-1B5F8BD31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8F592C-FA9E-4A85-9B66-820680CB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6B9A7E-F5E7-4325-B723-6EFB50C0A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555F58-3801-48F4-B933-24BCADE7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939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33F91-7EC6-4AD1-AC54-D56C4030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B65767-03C7-4622-8560-C88ECF95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531401-F494-48DC-B43D-CA4B3658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074D23-A7E0-4285-9D26-FFE3BC1B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0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372030-8EA2-4027-A836-E903CAE76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31DAEF-B64A-451F-AC2C-46A9A614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68156E-1B34-47FF-A856-C63F3DA71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59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39772-B327-4421-8CFD-6283FCBF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E95EE-06A7-4E19-B0E5-02673B30E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E0996A-BF41-4BEC-8D14-D741AB275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5C94E-9931-4F43-AEEB-CD60B53C9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4C52BB-871C-4F38-AE5C-46E0C03AC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3AB7B2-7B77-4E7A-91CA-E8B31702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93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172F2-02BC-4134-866E-27D12688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4158F9-C70F-4277-817D-E37C1920F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F7FF62-5919-4A93-81DF-9EC09D16B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3D013C-3866-4427-80F1-0BA88834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EE6BD0-F415-4C5C-AFA9-4CDF234E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39E610-3D1A-4C53-9ADC-9F8DF2CB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9E7515-6B6D-4438-8508-4293F12BF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BAFD3D-D587-43DD-87AB-37A969E68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CAB3F-9B1D-41DF-B6A2-3CE56B5FF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A04DF-38F8-402B-BCE6-C9822756C5D8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1E66E-1A9D-408F-8C14-CE6790186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F56AB-F793-4B7B-923F-4FBF41DB0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E25E4-508E-4CBE-9816-552F85284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81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U-Face-ID/taeho_repository/blob/864a562728b1778ecb0f94845df6d750c2fe5281/modelfr_flask.py" TargetMode="External"/><Relationship Id="rId2" Type="http://schemas.openxmlformats.org/officeDocument/2006/relationships/hyperlink" Target="https://github.com/KHU-Face-ID/taeho_repository/blob/864a562728b1778ecb0f94845df6d750c2fe5281/modelat_flask.py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U-Face-ID/django-backend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34.80.85.59:3000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usk's Neuralink Brings Us Closer to Being &quot;Cybernetically Enhanced&quot;">
            <a:extLst>
              <a:ext uri="{FF2B5EF4-FFF2-40B4-BE49-F238E27FC236}">
                <a16:creationId xmlns:a16="http://schemas.microsoft.com/office/drawing/2014/main" id="{4857D260-B642-4234-9E1D-882CF57D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14"/>
            <a:ext cx="12192000" cy="53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04B3E6-2F92-4E6F-88C2-805759A8BFC5}"/>
              </a:ext>
            </a:extLst>
          </p:cNvPr>
          <p:cNvSpPr/>
          <p:nvPr/>
        </p:nvSpPr>
        <p:spPr>
          <a:xfrm>
            <a:off x="0" y="-9787"/>
            <a:ext cx="12192000" cy="534981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7BE5C-FECB-42C3-87FB-EBAAB2508D24}"/>
              </a:ext>
            </a:extLst>
          </p:cNvPr>
          <p:cNvSpPr txBox="1"/>
          <p:nvPr/>
        </p:nvSpPr>
        <p:spPr>
          <a:xfrm>
            <a:off x="402671" y="3435589"/>
            <a:ext cx="7071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bg1"/>
                  </a:solidFill>
                </a:ln>
                <a:solidFill>
                  <a:srgbClr val="0047B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KHU FACE-ID</a:t>
            </a:r>
            <a:endParaRPr lang="ko-KR" altLang="en-US" sz="6000" dirty="0">
              <a:ln>
                <a:solidFill>
                  <a:schemeClr val="bg1"/>
                </a:solidFill>
              </a:ln>
              <a:solidFill>
                <a:srgbClr val="0047B0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35DFD-AF35-4FDD-85D1-E7166F611BE2}"/>
              </a:ext>
            </a:extLst>
          </p:cNvPr>
          <p:cNvSpPr txBox="1"/>
          <p:nvPr/>
        </p:nvSpPr>
        <p:spPr>
          <a:xfrm>
            <a:off x="402670" y="2419926"/>
            <a:ext cx="7071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창의적 종합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2B2BA-4BFF-4DBC-A0FD-D1F62B5C10C4}"/>
              </a:ext>
            </a:extLst>
          </p:cNvPr>
          <p:cNvSpPr txBox="1"/>
          <p:nvPr/>
        </p:nvSpPr>
        <p:spPr>
          <a:xfrm>
            <a:off x="7291709" y="5805506"/>
            <a:ext cx="683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김동혁  김승원  김태호  </a:t>
            </a:r>
            <a:r>
              <a:rPr lang="ko-KR" altLang="en-US" sz="24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김호성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유정수</a:t>
            </a:r>
          </a:p>
        </p:txBody>
      </p:sp>
    </p:spTree>
    <p:extLst>
      <p:ext uri="{BB962C8B-B14F-4D97-AF65-F5344CB8AC3E}">
        <p14:creationId xmlns:p14="http://schemas.microsoft.com/office/powerpoint/2010/main" val="1543010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4296000" y="1629001"/>
            <a:ext cx="3600000" cy="36000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A face-recognition tech that works even for masked faces - ISRAEL21c">
            <a:extLst>
              <a:ext uri="{FF2B5EF4-FFF2-40B4-BE49-F238E27FC236}">
                <a16:creationId xmlns:a16="http://schemas.microsoft.com/office/drawing/2014/main" id="{C9867D96-47BE-4310-9292-BAC7AD80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1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3508"/>
            <a:ext cx="12192000" cy="31308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6922" y="1470994"/>
            <a:ext cx="2478156" cy="3120884"/>
          </a:xfrm>
          <a:prstGeom prst="rect">
            <a:avLst/>
          </a:prstGeom>
          <a:noFill/>
          <a:ln w="57150"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47B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0444" y="1707997"/>
            <a:ext cx="145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02</a:t>
            </a:r>
            <a:endParaRPr lang="ko-KR" altLang="en-US" sz="80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7422" y="3601496"/>
            <a:ext cx="209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10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65331" y="1210068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 (Face Image)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확대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8D0764-E9C8-41CA-8D33-43B9E7F6A5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1526" y="2015231"/>
            <a:ext cx="10653204" cy="2478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D239D2-533D-4C0D-9BD7-98C04A6FEEEC}"/>
              </a:ext>
            </a:extLst>
          </p:cNvPr>
          <p:cNvSpPr txBox="1"/>
          <p:nvPr/>
        </p:nvSpPr>
        <p:spPr>
          <a:xfrm>
            <a:off x="671526" y="4949862"/>
            <a:ext cx="110702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20</a:t>
            </a:r>
            <a:r>
              <a:rPr lang="ko-KR" altLang="ko-KR" dirty="0"/>
              <a:t>명의</a:t>
            </a:r>
            <a:r>
              <a:rPr lang="en-US" altLang="ko-KR" dirty="0"/>
              <a:t> “</a:t>
            </a:r>
            <a:r>
              <a:rPr lang="ko-KR" altLang="ko-KR" dirty="0"/>
              <a:t>정면 웃음 안경 좌측아래 우측아래</a:t>
            </a:r>
            <a:r>
              <a:rPr lang="en-US" altLang="ko-KR" dirty="0"/>
              <a:t>” </a:t>
            </a:r>
            <a:r>
              <a:rPr lang="ko-KR" altLang="en-US" dirty="0"/>
              <a:t>사진을</a:t>
            </a:r>
            <a:r>
              <a:rPr lang="ko-KR" altLang="ko-KR" dirty="0"/>
              <a:t> </a:t>
            </a:r>
            <a:r>
              <a:rPr lang="ko-KR" altLang="en-US" dirty="0"/>
              <a:t>데이터베이스에 추가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사람의</a:t>
            </a:r>
            <a:r>
              <a:rPr lang="ko-KR" altLang="ko-KR" dirty="0"/>
              <a:t> 수</a:t>
            </a:r>
            <a:r>
              <a:rPr lang="ko-KR" altLang="en-US" dirty="0"/>
              <a:t>를</a:t>
            </a:r>
            <a:r>
              <a:rPr lang="ko-KR" altLang="ko-KR" dirty="0"/>
              <a:t> 늘리고</a:t>
            </a:r>
            <a:r>
              <a:rPr lang="en-US" altLang="ko-KR" dirty="0"/>
              <a:t>, </a:t>
            </a:r>
            <a:r>
              <a:rPr lang="ko-KR" altLang="en-US" dirty="0"/>
              <a:t>다양한</a:t>
            </a:r>
            <a:r>
              <a:rPr lang="ko-KR" altLang="ko-KR" dirty="0"/>
              <a:t> 각도</a:t>
            </a:r>
            <a:r>
              <a:rPr lang="ko-KR" altLang="en-US" dirty="0"/>
              <a:t>의 사진을</a:t>
            </a:r>
            <a:r>
              <a:rPr lang="ko-KR" altLang="ko-KR" dirty="0"/>
              <a:t> </a:t>
            </a:r>
            <a:r>
              <a:rPr lang="ko-KR" altLang="en-US" dirty="0"/>
              <a:t>활용한 결과</a:t>
            </a:r>
            <a:r>
              <a:rPr lang="ko-KR" altLang="ko-KR" dirty="0"/>
              <a:t> </a:t>
            </a:r>
            <a:r>
              <a:rPr lang="ko-KR" altLang="ko-KR" b="1" dirty="0"/>
              <a:t>측면 정확도가 월등히 </a:t>
            </a:r>
            <a:r>
              <a:rPr lang="ko-KR" altLang="en-US" b="1" dirty="0"/>
              <a:t>상승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58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65331" y="1210068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인물 별 학습 사진의 개수를 증가시킨 결과 개인의 얼굴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 Value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변화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35DBA-E7A7-46B9-950C-F654E97EED44}"/>
              </a:ext>
            </a:extLst>
          </p:cNvPr>
          <p:cNvSpPr/>
          <p:nvPr/>
        </p:nvSpPr>
        <p:spPr>
          <a:xfrm>
            <a:off x="465331" y="2224599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06C2D-1264-4B6D-A799-74E581B7F7E6}"/>
              </a:ext>
            </a:extLst>
          </p:cNvPr>
          <p:cNvCxnSpPr>
            <a:cxnSpLocks/>
          </p:cNvCxnSpPr>
          <p:nvPr/>
        </p:nvCxnSpPr>
        <p:spPr>
          <a:xfrm>
            <a:off x="6096000" y="2224598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1CDCF9-4D3B-4C29-994E-7D5681962953}"/>
              </a:ext>
            </a:extLst>
          </p:cNvPr>
          <p:cNvSpPr txBox="1"/>
          <p:nvPr/>
        </p:nvSpPr>
        <p:spPr>
          <a:xfrm>
            <a:off x="786941" y="2654424"/>
            <a:ext cx="521118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&lt;Current Method&gt;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각각의 </a:t>
            </a:r>
            <a:r>
              <a:rPr lang="en-US" altLang="ko-KR" sz="1600" b="1" dirty="0"/>
              <a:t>Feature </a:t>
            </a:r>
            <a:r>
              <a:rPr lang="ko-KR" altLang="en-US" sz="1600" b="1" dirty="0"/>
              <a:t>로 사람을 지정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234F3C-DDF5-47A5-B4A6-0820706C1378}"/>
              </a:ext>
            </a:extLst>
          </p:cNvPr>
          <p:cNvSpPr txBox="1"/>
          <p:nvPr/>
        </p:nvSpPr>
        <p:spPr>
          <a:xfrm>
            <a:off x="435087" y="4252092"/>
            <a:ext cx="577108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&lt;New Method&gt;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여러 </a:t>
            </a:r>
            <a:r>
              <a:rPr lang="en-US" altLang="ko-KR" sz="1600" b="1" dirty="0"/>
              <a:t>Feature Value</a:t>
            </a:r>
            <a:r>
              <a:rPr lang="ko-KR" altLang="en-US" sz="1600" b="1" dirty="0"/>
              <a:t>을 계산하여 하나의 </a:t>
            </a:r>
            <a:r>
              <a:rPr lang="en-US" altLang="ko-KR" sz="1600" b="1" dirty="0"/>
              <a:t>Feature</a:t>
            </a:r>
            <a:r>
              <a:rPr lang="ko-KR" altLang="en-US" sz="1600" b="1" dirty="0"/>
              <a:t>값으로 산출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EF590-627C-4366-AC38-7B8B99150AAC}"/>
              </a:ext>
            </a:extLst>
          </p:cNvPr>
          <p:cNvSpPr txBox="1"/>
          <p:nvPr/>
        </p:nvSpPr>
        <p:spPr>
          <a:xfrm>
            <a:off x="2030511" y="3655880"/>
            <a:ext cx="248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vs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46289-25F7-4F1E-A2D5-A2D508627850}"/>
              </a:ext>
            </a:extLst>
          </p:cNvPr>
          <p:cNvSpPr txBox="1"/>
          <p:nvPr/>
        </p:nvSpPr>
        <p:spPr>
          <a:xfrm>
            <a:off x="6133238" y="2782669"/>
            <a:ext cx="5608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/>
              <a:t>&lt;New Method </a:t>
            </a:r>
            <a:r>
              <a:rPr lang="ko-KR" altLang="en-US" b="1" dirty="0"/>
              <a:t>채택</a:t>
            </a:r>
            <a:r>
              <a:rPr lang="en-US" altLang="ko-KR" b="1" dirty="0"/>
              <a:t>&gt;</a:t>
            </a:r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734D46-0500-4392-807F-86D3B2C02B49}"/>
              </a:ext>
            </a:extLst>
          </p:cNvPr>
          <p:cNvSpPr txBox="1"/>
          <p:nvPr/>
        </p:nvSpPr>
        <p:spPr>
          <a:xfrm>
            <a:off x="6506100" y="3622491"/>
            <a:ext cx="5623677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여러 사진의 </a:t>
            </a:r>
            <a:r>
              <a:rPr lang="en-US" altLang="ko-KR" sz="1600" dirty="0"/>
              <a:t>Feature value</a:t>
            </a:r>
            <a:r>
              <a:rPr lang="ko-KR" altLang="en-US" sz="1600" dirty="0"/>
              <a:t>의 </a:t>
            </a:r>
            <a:r>
              <a:rPr lang="ko-KR" altLang="en-US" sz="1600" b="1" dirty="0"/>
              <a:t>평균</a:t>
            </a:r>
            <a:r>
              <a:rPr lang="ko-KR" altLang="en-US" sz="1600" dirty="0"/>
              <a:t>으로 산출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사진 별 각각의 </a:t>
            </a:r>
            <a:r>
              <a:rPr lang="en-US" altLang="ko-KR" sz="1600" dirty="0"/>
              <a:t>Feature value</a:t>
            </a:r>
            <a:r>
              <a:rPr lang="ko-KR" altLang="en-US" sz="1600" dirty="0"/>
              <a:t>가 다르더라도</a:t>
            </a:r>
            <a:r>
              <a:rPr lang="en-US" altLang="ko-KR" sz="16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ko-KR" altLang="en-US" sz="1600" b="1" dirty="0"/>
              <a:t>동일한 인물에서 산출된 </a:t>
            </a:r>
            <a:r>
              <a:rPr lang="en-US" altLang="ko-KR" sz="1600" b="1" dirty="0"/>
              <a:t>Feature</a:t>
            </a:r>
            <a:r>
              <a:rPr lang="ko-KR" altLang="en-US" sz="1600" dirty="0"/>
              <a:t>이기에 가능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C0B7B-093F-486F-BF2B-DE8A1E8F4AF2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8035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65331" y="1210068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얼굴인식과정에서 효과적인 학습 방법 개선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35DBA-E7A7-46B9-950C-F654E97EED44}"/>
              </a:ext>
            </a:extLst>
          </p:cNvPr>
          <p:cNvSpPr/>
          <p:nvPr/>
        </p:nvSpPr>
        <p:spPr>
          <a:xfrm>
            <a:off x="465331" y="2224599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06C2D-1264-4B6D-A799-74E581B7F7E6}"/>
              </a:ext>
            </a:extLst>
          </p:cNvPr>
          <p:cNvCxnSpPr>
            <a:cxnSpLocks/>
          </p:cNvCxnSpPr>
          <p:nvPr/>
        </p:nvCxnSpPr>
        <p:spPr>
          <a:xfrm>
            <a:off x="6096000" y="2224598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1CDCF9-4D3B-4C29-994E-7D5681962953}"/>
              </a:ext>
            </a:extLst>
          </p:cNvPr>
          <p:cNvSpPr txBox="1"/>
          <p:nvPr/>
        </p:nvSpPr>
        <p:spPr>
          <a:xfrm>
            <a:off x="1025748" y="2651542"/>
            <a:ext cx="4495272" cy="4542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MTCNN</a:t>
            </a:r>
            <a:r>
              <a:rPr lang="ko-KR" altLang="ko-KR" dirty="0"/>
              <a:t>을 거쳐 나온 얼굴만 있는 사진</a:t>
            </a:r>
            <a:r>
              <a:rPr lang="en-US" altLang="ko-KR" dirty="0"/>
              <a:t>(a)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234F3C-DDF5-47A5-B4A6-0820706C1378}"/>
              </a:ext>
            </a:extLst>
          </p:cNvPr>
          <p:cNvSpPr txBox="1"/>
          <p:nvPr/>
        </p:nvSpPr>
        <p:spPr>
          <a:xfrm>
            <a:off x="1742394" y="3752167"/>
            <a:ext cx="3178706" cy="4694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(a)</a:t>
            </a:r>
            <a:r>
              <a:rPr lang="ko-KR" altLang="en-US" dirty="0"/>
              <a:t>의 좌우를 반전한 사진 </a:t>
            </a:r>
            <a:r>
              <a:rPr lang="en-US" altLang="ko-KR" dirty="0"/>
              <a:t>(b)</a:t>
            </a:r>
            <a:endParaRPr lang="ko-KR" altLang="en-US" sz="1600" b="1" dirty="0"/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028F94E9-6230-42E9-8075-0B17A0903277}"/>
              </a:ext>
            </a:extLst>
          </p:cNvPr>
          <p:cNvSpPr/>
          <p:nvPr/>
        </p:nvSpPr>
        <p:spPr>
          <a:xfrm>
            <a:off x="3092062" y="3297875"/>
            <a:ext cx="479371" cy="4542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9F0F1CC7-3775-4EA9-B968-F64CF95A8D72}"/>
              </a:ext>
            </a:extLst>
          </p:cNvPr>
          <p:cNvSpPr/>
          <p:nvPr/>
        </p:nvSpPr>
        <p:spPr>
          <a:xfrm>
            <a:off x="2751576" y="4480685"/>
            <a:ext cx="1160342" cy="3561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A049A-49AF-47DE-80E9-97D2B52E5ACF}"/>
              </a:ext>
            </a:extLst>
          </p:cNvPr>
          <p:cNvSpPr txBox="1"/>
          <p:nvPr/>
        </p:nvSpPr>
        <p:spPr>
          <a:xfrm>
            <a:off x="1600607" y="5050151"/>
            <a:ext cx="346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계산식을 이용하여 결합</a:t>
            </a:r>
            <a:endParaRPr lang="en-US" altLang="ko-KR" dirty="0"/>
          </a:p>
          <a:p>
            <a:pPr algn="ctr"/>
            <a:r>
              <a:rPr lang="ko-KR" altLang="en-US" dirty="0"/>
              <a:t> </a:t>
            </a:r>
            <a:r>
              <a:rPr lang="en-US" altLang="ko-KR" dirty="0"/>
              <a:t>(ex. Mirror)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D9004F-DA78-4BE8-A472-4C889BE3AB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09368" y="2878688"/>
            <a:ext cx="4456884" cy="2290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270994-2C74-4B72-9E97-7CC9D0AD9300}"/>
              </a:ext>
            </a:extLst>
          </p:cNvPr>
          <p:cNvSpPr txBox="1"/>
          <p:nvPr/>
        </p:nvSpPr>
        <p:spPr>
          <a:xfrm>
            <a:off x="7883460" y="5252033"/>
            <a:ext cx="3036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링크 </a:t>
            </a:r>
            <a:r>
              <a:rPr lang="ko-KR" altLang="en-US" sz="1100" dirty="0" err="1"/>
              <a:t>달아야함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364BB-1F60-482E-A4AC-F7835C27A70C}"/>
              </a:ext>
            </a:extLst>
          </p:cNvPr>
          <p:cNvSpPr txBox="1"/>
          <p:nvPr/>
        </p:nvSpPr>
        <p:spPr>
          <a:xfrm>
            <a:off x="7791852" y="2438125"/>
            <a:ext cx="196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</a:t>
            </a:r>
            <a:r>
              <a:rPr lang="ko-KR" altLang="en-US" sz="1400" b="1" dirty="0"/>
              <a:t>실험결과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441EC1-D6BA-42D3-A560-28F8C0BEF74F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1701053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65331" y="1210068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3-1. Detail with Code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35DBA-E7A7-46B9-950C-F654E97EED44}"/>
              </a:ext>
            </a:extLst>
          </p:cNvPr>
          <p:cNvSpPr/>
          <p:nvPr/>
        </p:nvSpPr>
        <p:spPr>
          <a:xfrm>
            <a:off x="465331" y="2318228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06C2D-1264-4B6D-A799-74E581B7F7E6}"/>
              </a:ext>
            </a:extLst>
          </p:cNvPr>
          <p:cNvCxnSpPr>
            <a:cxnSpLocks/>
          </p:cNvCxnSpPr>
          <p:nvPr/>
        </p:nvCxnSpPr>
        <p:spPr>
          <a:xfrm>
            <a:off x="6096000" y="2224598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4E1BBB6-28A6-4D1D-ACDF-EB5C4890E4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0719" y="2461723"/>
            <a:ext cx="4115644" cy="15798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164720-C526-4B47-AB31-1BAD022547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44382" y="4160131"/>
            <a:ext cx="4388318" cy="15798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659B3B-0A85-4596-B1F5-D5D6AF1EDD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39269" y="2318228"/>
            <a:ext cx="3974376" cy="3114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3A3467-C7AB-4AEF-B912-BCD2729B7823}"/>
              </a:ext>
            </a:extLst>
          </p:cNvPr>
          <p:cNvSpPr txBox="1"/>
          <p:nvPr/>
        </p:nvSpPr>
        <p:spPr>
          <a:xfrm>
            <a:off x="6939269" y="5538886"/>
            <a:ext cx="4015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&lt;Example for Better Understanding&gt;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E0F97-7618-4299-AAD9-C610C5F1DFA1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19120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65331" y="1210068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Flask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사용하여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Model-at, Model-</a:t>
            </a:r>
            <a:r>
              <a:rPr lang="en-US" altLang="ko-KR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서버에 배포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35DBA-E7A7-46B9-950C-F654E97EED44}"/>
              </a:ext>
            </a:extLst>
          </p:cNvPr>
          <p:cNvSpPr/>
          <p:nvPr/>
        </p:nvSpPr>
        <p:spPr>
          <a:xfrm>
            <a:off x="465331" y="2318228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06C2D-1264-4B6D-A799-74E581B7F7E6}"/>
              </a:ext>
            </a:extLst>
          </p:cNvPr>
          <p:cNvCxnSpPr>
            <a:cxnSpLocks/>
          </p:cNvCxnSpPr>
          <p:nvPr/>
        </p:nvCxnSpPr>
        <p:spPr>
          <a:xfrm>
            <a:off x="6096000" y="2224598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18354B-1130-4444-BD97-9C1D4604A523}"/>
              </a:ext>
            </a:extLst>
          </p:cNvPr>
          <p:cNvSpPr txBox="1"/>
          <p:nvPr/>
        </p:nvSpPr>
        <p:spPr>
          <a:xfrm>
            <a:off x="612559" y="1927344"/>
            <a:ext cx="48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&lt;Code&gt;</a:t>
            </a:r>
            <a:r>
              <a:rPr lang="ko-KR" alt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4630F-52EA-484A-8EDF-B67891123F7C}"/>
              </a:ext>
            </a:extLst>
          </p:cNvPr>
          <p:cNvSpPr txBox="1"/>
          <p:nvPr/>
        </p:nvSpPr>
        <p:spPr>
          <a:xfrm>
            <a:off x="692458" y="2879663"/>
            <a:ext cx="48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Model-at</a:t>
            </a:r>
          </a:p>
          <a:p>
            <a:r>
              <a:rPr lang="en-US" altLang="ko-KR" dirty="0"/>
              <a:t>  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77D1C-958A-4DD1-B54F-E5DB3750C81C}"/>
              </a:ext>
            </a:extLst>
          </p:cNvPr>
          <p:cNvSpPr txBox="1"/>
          <p:nvPr/>
        </p:nvSpPr>
        <p:spPr>
          <a:xfrm>
            <a:off x="568405" y="3429000"/>
            <a:ext cx="5645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https://github.com/KHU-Face-ID/taeho_repository/blob/864a562728b1778ecb0f94845df6d750c2fe5281/modelat_flask.py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395E9-14A9-414D-9A1F-AE9955161F0E}"/>
              </a:ext>
            </a:extLst>
          </p:cNvPr>
          <p:cNvSpPr txBox="1"/>
          <p:nvPr/>
        </p:nvSpPr>
        <p:spPr>
          <a:xfrm>
            <a:off x="6332371" y="2859239"/>
            <a:ext cx="489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Model-</a:t>
            </a:r>
            <a:r>
              <a:rPr lang="en-US" altLang="ko-KR" dirty="0" err="1"/>
              <a:t>fr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101AD-99B7-4E74-8921-B579DB1B29C1}"/>
              </a:ext>
            </a:extLst>
          </p:cNvPr>
          <p:cNvSpPr txBox="1"/>
          <p:nvPr/>
        </p:nvSpPr>
        <p:spPr>
          <a:xfrm>
            <a:off x="6332371" y="3390101"/>
            <a:ext cx="5385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hlinkClick r:id="rId3"/>
              </a:rPr>
              <a:t>https://github.com/KHU-Face-ID/taeho_repository/blob/864a562728b1778ecb0f94845df6d750c2fe5281/modelfr_flask.py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2E84E6-7C17-4015-A0ED-14E23A0BE420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166519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65331" y="1210068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Flask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사용하여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Model-at, Model-</a:t>
            </a:r>
            <a:r>
              <a:rPr lang="en-US" altLang="ko-KR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서버에 배포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35DBA-E7A7-46B9-950C-F654E97EED44}"/>
              </a:ext>
            </a:extLst>
          </p:cNvPr>
          <p:cNvSpPr/>
          <p:nvPr/>
        </p:nvSpPr>
        <p:spPr>
          <a:xfrm>
            <a:off x="465331" y="2318228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06C2D-1264-4B6D-A799-74E581B7F7E6}"/>
              </a:ext>
            </a:extLst>
          </p:cNvPr>
          <p:cNvCxnSpPr>
            <a:cxnSpLocks/>
          </p:cNvCxnSpPr>
          <p:nvPr/>
        </p:nvCxnSpPr>
        <p:spPr>
          <a:xfrm>
            <a:off x="6096000" y="2224598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94630F-52EA-484A-8EDF-B67891123F7C}"/>
              </a:ext>
            </a:extLst>
          </p:cNvPr>
          <p:cNvSpPr txBox="1"/>
          <p:nvPr/>
        </p:nvSpPr>
        <p:spPr>
          <a:xfrm>
            <a:off x="635515" y="2489446"/>
            <a:ext cx="5290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Flask</a:t>
            </a:r>
            <a:r>
              <a:rPr lang="ko-KR" altLang="ko-KR" sz="1600" b="1" dirty="0"/>
              <a:t>를 통해</a:t>
            </a:r>
            <a:r>
              <a:rPr lang="en-US" altLang="ko-KR" sz="1600" b="1" dirty="0"/>
              <a:t> rest API</a:t>
            </a:r>
            <a:r>
              <a:rPr lang="ko-KR" altLang="ko-KR" sz="1600" b="1" dirty="0"/>
              <a:t>방식으로 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ko-KR" sz="1600" b="1" dirty="0"/>
              <a:t>모델이 서버에서 돌아갈 수 있도록 구현</a:t>
            </a:r>
            <a:endParaRPr lang="en-US" altLang="ko-KR" sz="1600" b="1" dirty="0"/>
          </a:p>
          <a:p>
            <a:r>
              <a:rPr lang="en-US" altLang="ko-KR" dirty="0"/>
              <a:t>  </a:t>
            </a:r>
            <a:r>
              <a:rPr lang="ko-KR" altLang="en-US" dirty="0"/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1D9E70-D137-4BE9-BFDF-085A79DC81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3085" y="3597442"/>
            <a:ext cx="4280598" cy="1553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6C581B-429B-4442-BC4F-7C88C45E82B4}"/>
              </a:ext>
            </a:extLst>
          </p:cNvPr>
          <p:cNvSpPr txBox="1"/>
          <p:nvPr/>
        </p:nvSpPr>
        <p:spPr>
          <a:xfrm>
            <a:off x="6140031" y="2901050"/>
            <a:ext cx="5359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600" dirty="0"/>
              <a:t>외부 요청 </a:t>
            </a:r>
            <a:r>
              <a:rPr lang="en-US" altLang="ko-KR" sz="1600" dirty="0"/>
              <a:t>Get</a:t>
            </a:r>
            <a:r>
              <a:rPr lang="ko-KR" altLang="en-US" sz="1600" dirty="0"/>
              <a:t>을 통해</a:t>
            </a:r>
            <a:r>
              <a:rPr lang="en-US" altLang="ko-KR" sz="1600" dirty="0"/>
              <a:t>             </a:t>
            </a:r>
          </a:p>
          <a:p>
            <a:pPr algn="ctr"/>
            <a:r>
              <a:rPr lang="en-US" altLang="ko-KR" sz="1600" dirty="0"/>
              <a:t> { ‘</a:t>
            </a:r>
            <a:r>
              <a:rPr lang="en-US" altLang="ko-KR" sz="1600" dirty="0" err="1"/>
              <a:t>ip</a:t>
            </a:r>
            <a:r>
              <a:rPr lang="en-US" altLang="ko-KR" sz="1600" dirty="0"/>
              <a:t>’ : XXX.XXX.XXX.XXX:OOO } </a:t>
            </a:r>
            <a:r>
              <a:rPr lang="ko-KR" altLang="ko-KR" sz="1600" dirty="0"/>
              <a:t>와 같은 형태로 </a:t>
            </a:r>
            <a:r>
              <a:rPr lang="en-US" altLang="ko-KR" sz="1600" dirty="0"/>
              <a:t>     </a:t>
            </a:r>
          </a:p>
          <a:p>
            <a:pPr algn="ctr"/>
            <a:r>
              <a:rPr lang="en-US" altLang="ko-KR" sz="1600" dirty="0"/>
              <a:t> IP</a:t>
            </a:r>
            <a:r>
              <a:rPr lang="ko-KR" altLang="ko-KR" sz="1600" dirty="0"/>
              <a:t> 카메라의 </a:t>
            </a:r>
            <a:r>
              <a:rPr lang="en-US" altLang="ko-KR" sz="1600" dirty="0"/>
              <a:t>IP</a:t>
            </a:r>
            <a:r>
              <a:rPr lang="ko-KR" altLang="ko-KR" sz="1600" dirty="0"/>
              <a:t> 값</a:t>
            </a:r>
            <a:r>
              <a:rPr lang="ko-KR" altLang="en-US" sz="1600" dirty="0"/>
              <a:t>이 입력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63351CB-9853-4D4B-AA83-CB311EED8EC1}"/>
              </a:ext>
            </a:extLst>
          </p:cNvPr>
          <p:cNvSpPr/>
          <p:nvPr/>
        </p:nvSpPr>
        <p:spPr>
          <a:xfrm>
            <a:off x="7572652" y="3847252"/>
            <a:ext cx="2494625" cy="3886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C20A3-2DE7-4EE9-A5A2-3D4B5D89D844}"/>
              </a:ext>
            </a:extLst>
          </p:cNvPr>
          <p:cNvSpPr txBox="1"/>
          <p:nvPr/>
        </p:nvSpPr>
        <p:spPr>
          <a:xfrm>
            <a:off x="6394299" y="4374047"/>
            <a:ext cx="5064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600" dirty="0"/>
              <a:t>카메라에서 촬영되고 있는 그 순간의 프레임을 </a:t>
            </a:r>
            <a:endParaRPr lang="en-US" altLang="ko-KR" sz="1600" dirty="0"/>
          </a:p>
          <a:p>
            <a:pPr algn="ctr"/>
            <a:r>
              <a:rPr lang="ko-KR" altLang="ko-KR" sz="1600" dirty="0"/>
              <a:t>가져와 학생들의 위치를 파악하여 </a:t>
            </a:r>
            <a:endParaRPr lang="en-US" altLang="ko-KR" sz="1600" dirty="0"/>
          </a:p>
          <a:p>
            <a:pPr algn="ctr"/>
            <a:r>
              <a:rPr lang="en-US" altLang="ko-KR" sz="1600" dirty="0"/>
              <a:t>{"box": [{"id": "JS", "x1": 17, "y1": 86, "x2": 19, "y2": 100}, {"id": "TH", "x1": 11, "y1": 66, "x2": 91, "y2": 100}]} </a:t>
            </a:r>
            <a:r>
              <a:rPr lang="ko-KR" altLang="en-US" sz="1600" dirty="0"/>
              <a:t>와 같은</a:t>
            </a:r>
            <a:r>
              <a:rPr lang="ko-KR" altLang="ko-KR" sz="1600" dirty="0"/>
              <a:t> </a:t>
            </a:r>
            <a:r>
              <a:rPr lang="ko-KR" altLang="en-US" sz="1600" dirty="0"/>
              <a:t>형태로</a:t>
            </a:r>
            <a:r>
              <a:rPr lang="ko-KR" altLang="ko-KR" sz="1600" dirty="0"/>
              <a:t> 값을 반환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0394F-1752-4296-AEBE-CC3C2E14C58F}"/>
              </a:ext>
            </a:extLst>
          </p:cNvPr>
          <p:cNvSpPr txBox="1"/>
          <p:nvPr/>
        </p:nvSpPr>
        <p:spPr>
          <a:xfrm>
            <a:off x="6219930" y="2416513"/>
            <a:ext cx="237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ko-KR" sz="1600" b="1" dirty="0"/>
              <a:t>얼굴인식 모델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9F61C-5178-4D13-8B7C-261C74080CB6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79269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21105" y="1255562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Flask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사용하여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Model-at, Model-</a:t>
            </a:r>
            <a:r>
              <a:rPr lang="en-US" altLang="ko-KR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서버에 배포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E91782-3E9A-48C8-95E4-0C17BA17204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8"/>
          <a:stretch/>
        </p:blipFill>
        <p:spPr bwMode="auto">
          <a:xfrm>
            <a:off x="715508" y="1929781"/>
            <a:ext cx="10565239" cy="45525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E56AE-8E71-4A14-B5EB-53CCF4B7F67E}"/>
              </a:ext>
            </a:extLst>
          </p:cNvPr>
          <p:cNvSpPr txBox="1"/>
          <p:nvPr/>
        </p:nvSpPr>
        <p:spPr>
          <a:xfrm>
            <a:off x="2593540" y="6263485"/>
            <a:ext cx="680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[GCP</a:t>
            </a:r>
            <a:r>
              <a:rPr lang="ko-KR" altLang="ko-KR" b="1" dirty="0"/>
              <a:t>에 </a:t>
            </a:r>
            <a:r>
              <a:rPr lang="ko-KR" altLang="en-US" b="1" dirty="0"/>
              <a:t>모델을 </a:t>
            </a:r>
            <a:r>
              <a:rPr lang="ko-KR" altLang="ko-KR" b="1" dirty="0"/>
              <a:t>올</a:t>
            </a:r>
            <a:r>
              <a:rPr lang="ko-KR" altLang="en-US" b="1" dirty="0"/>
              <a:t>린 후</a:t>
            </a:r>
            <a:r>
              <a:rPr lang="ko-KR" altLang="ko-KR" b="1" dirty="0"/>
              <a:t> </a:t>
            </a:r>
            <a:r>
              <a:rPr lang="ko-KR" altLang="en-US" b="1" dirty="0"/>
              <a:t>실행 화면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107A8-88BE-4488-B6AC-333FC5AA2C4D}"/>
              </a:ext>
            </a:extLst>
          </p:cNvPr>
          <p:cNvSpPr txBox="1"/>
          <p:nvPr/>
        </p:nvSpPr>
        <p:spPr>
          <a:xfrm>
            <a:off x="2021632" y="5873655"/>
            <a:ext cx="2503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&lt;Model-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fr</a:t>
            </a:r>
            <a:r>
              <a:rPr lang="en-US" altLang="ko-KR" sz="1600" b="1" dirty="0"/>
              <a:t>&gt;</a:t>
            </a:r>
            <a:endParaRPr lang="ko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D54C8-BA58-4884-B050-29636F150C97}"/>
              </a:ext>
            </a:extLst>
          </p:cNvPr>
          <p:cNvSpPr txBox="1"/>
          <p:nvPr/>
        </p:nvSpPr>
        <p:spPr>
          <a:xfrm>
            <a:off x="7396578" y="5873655"/>
            <a:ext cx="2503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&lt;Model-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at&gt;</a:t>
            </a:r>
            <a:endParaRPr lang="ko-KR" alt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3A37E-F373-4629-91D6-9C1CC8FEE31F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2796089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65331" y="1210068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5. Front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서버와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서버가 통신하는 과정에서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CORS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발생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435DBA-E7A7-46B9-950C-F654E97EED44}"/>
              </a:ext>
            </a:extLst>
          </p:cNvPr>
          <p:cNvSpPr/>
          <p:nvPr/>
        </p:nvSpPr>
        <p:spPr>
          <a:xfrm>
            <a:off x="465331" y="2318228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FB06C2D-1264-4B6D-A799-74E581B7F7E6}"/>
              </a:ext>
            </a:extLst>
          </p:cNvPr>
          <p:cNvCxnSpPr>
            <a:cxnSpLocks/>
          </p:cNvCxnSpPr>
          <p:nvPr/>
        </p:nvCxnSpPr>
        <p:spPr>
          <a:xfrm>
            <a:off x="6096000" y="2224598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94630F-52EA-484A-8EDF-B67891123F7C}"/>
              </a:ext>
            </a:extLst>
          </p:cNvPr>
          <p:cNvSpPr txBox="1"/>
          <p:nvPr/>
        </p:nvSpPr>
        <p:spPr>
          <a:xfrm>
            <a:off x="-257807" y="1763908"/>
            <a:ext cx="5290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&lt;CORS(</a:t>
            </a:r>
            <a:r>
              <a:rPr lang="en-US" altLang="ko-KR" sz="1600" dirty="0"/>
              <a:t>Cross Origin Resource Sharing)&gt;</a:t>
            </a:r>
            <a:endParaRPr lang="en-US" altLang="ko-KR" sz="1600" b="1" dirty="0"/>
          </a:p>
          <a:p>
            <a:r>
              <a:rPr lang="en-US" altLang="ko-KR" dirty="0"/>
              <a:t>  </a:t>
            </a:r>
            <a:r>
              <a:rPr lang="ko-KR" alt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7E3F9-E895-408A-97BD-147F6415F283}"/>
              </a:ext>
            </a:extLst>
          </p:cNvPr>
          <p:cNvSpPr txBox="1"/>
          <p:nvPr/>
        </p:nvSpPr>
        <p:spPr>
          <a:xfrm>
            <a:off x="4403533" y="1853821"/>
            <a:ext cx="600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</a:t>
            </a:r>
            <a:r>
              <a:rPr lang="ko-KR" altLang="ko-KR" sz="1400" b="1" dirty="0"/>
              <a:t>도메인</a:t>
            </a:r>
            <a:r>
              <a:rPr lang="en-US" altLang="ko-KR" sz="1400" dirty="0"/>
              <a:t> </a:t>
            </a:r>
            <a:r>
              <a:rPr lang="ko-KR" altLang="ko-KR" sz="1400" dirty="0"/>
              <a:t>또는</a:t>
            </a:r>
            <a:r>
              <a:rPr lang="en-US" altLang="ko-KR" sz="1400" dirty="0"/>
              <a:t> </a:t>
            </a:r>
            <a:r>
              <a:rPr lang="ko-KR" altLang="ko-KR" sz="1400" b="1" dirty="0"/>
              <a:t>포트</a:t>
            </a:r>
            <a:r>
              <a:rPr lang="ko-KR" altLang="ko-KR" sz="1400" dirty="0"/>
              <a:t>가 </a:t>
            </a:r>
            <a:r>
              <a:rPr lang="ko-KR" altLang="ko-KR" sz="1400" b="1" dirty="0"/>
              <a:t>다른 서버의 자원을 요청하는 </a:t>
            </a:r>
            <a:r>
              <a:rPr lang="ko-KR" altLang="ko-KR" sz="1400" b="1" dirty="0" err="1"/>
              <a:t>매커니즘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21F72-7305-4FBD-A817-2A8185376A62}"/>
              </a:ext>
            </a:extLst>
          </p:cNvPr>
          <p:cNvSpPr txBox="1"/>
          <p:nvPr/>
        </p:nvSpPr>
        <p:spPr>
          <a:xfrm>
            <a:off x="803140" y="2901050"/>
            <a:ext cx="520866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1400" b="1" dirty="0"/>
              <a:t>동일 출처 정책</a:t>
            </a:r>
            <a:r>
              <a:rPr lang="en-US" altLang="ko-KR" sz="1400" b="1" dirty="0"/>
              <a:t>(same-origin policy)</a:t>
            </a:r>
            <a:r>
              <a:rPr lang="ko-KR" altLang="en-US" sz="1400" b="1" dirty="0"/>
              <a:t>으로 인해</a:t>
            </a:r>
            <a:r>
              <a:rPr lang="en-US" altLang="ko-KR" sz="14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CORS </a:t>
            </a:r>
            <a:r>
              <a:rPr lang="ko-KR" altLang="ko-KR" sz="1400" dirty="0"/>
              <a:t>같은 상황이 발생 하면 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ko-KR" sz="1400" b="1" dirty="0"/>
              <a:t>외부서버에 요청한 데이터를 브라우저에서 보안목적으로 차단</a:t>
            </a:r>
            <a:endParaRPr lang="ko-KR" altLang="en-US" sz="1400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548C852-C548-4F2B-9E57-91E7BCED384E}"/>
              </a:ext>
            </a:extLst>
          </p:cNvPr>
          <p:cNvSpPr/>
          <p:nvPr/>
        </p:nvSpPr>
        <p:spPr>
          <a:xfrm>
            <a:off x="2281562" y="4171117"/>
            <a:ext cx="2050742" cy="3666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37845-86CD-4478-AB06-8062E5EF45D1}"/>
              </a:ext>
            </a:extLst>
          </p:cNvPr>
          <p:cNvSpPr txBox="1"/>
          <p:nvPr/>
        </p:nvSpPr>
        <p:spPr>
          <a:xfrm>
            <a:off x="1196012" y="4877906"/>
            <a:ext cx="415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400" b="1" dirty="0"/>
              <a:t>정상적으로 데이터 </a:t>
            </a:r>
            <a:r>
              <a:rPr lang="ko-KR" altLang="en-US" sz="1400" b="1" dirty="0"/>
              <a:t>수신 불가능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071501-2EBB-477C-8AF8-4DF2C28D4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49616" y="2555189"/>
            <a:ext cx="2409979" cy="4490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268553-7DD9-4453-B614-533782F12F6B}"/>
              </a:ext>
            </a:extLst>
          </p:cNvPr>
          <p:cNvSpPr txBox="1"/>
          <p:nvPr/>
        </p:nvSpPr>
        <p:spPr>
          <a:xfrm>
            <a:off x="6180194" y="2870342"/>
            <a:ext cx="529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:Flask </a:t>
            </a:r>
            <a:r>
              <a:rPr lang="ko-KR" altLang="en-US" sz="1400" b="1" dirty="0"/>
              <a:t>자체의 </a:t>
            </a:r>
            <a:r>
              <a:rPr lang="en-US" altLang="ko-KR" sz="1400" b="1" dirty="0"/>
              <a:t>CORS</a:t>
            </a:r>
            <a:r>
              <a:rPr lang="ko-KR" altLang="en-US" sz="1400" b="1" dirty="0"/>
              <a:t>를 다루는 라이브러리를 활용하여 문제 해결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8AED006-1E7E-4DF0-9F1E-52502EDD68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9616" y="3347204"/>
            <a:ext cx="5076825" cy="16478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00ADE8-2BAB-4CA0-8046-0BB63529EF3D}"/>
              </a:ext>
            </a:extLst>
          </p:cNvPr>
          <p:cNvSpPr txBox="1"/>
          <p:nvPr/>
        </p:nvSpPr>
        <p:spPr>
          <a:xfrm>
            <a:off x="6173376" y="5174115"/>
            <a:ext cx="5429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Front </a:t>
            </a:r>
            <a:r>
              <a:rPr lang="ko-KR" altLang="en-US" sz="1400" dirty="0"/>
              <a:t>서버</a:t>
            </a:r>
            <a:r>
              <a:rPr lang="ko-KR" altLang="ko-KR" sz="1400" dirty="0"/>
              <a:t>에서 </a:t>
            </a:r>
            <a:r>
              <a:rPr lang="en-US" altLang="ko-KR" sz="1400" dirty="0"/>
              <a:t>Get</a:t>
            </a:r>
            <a:r>
              <a:rPr lang="ko-KR" altLang="ko-KR" sz="1400" dirty="0"/>
              <a:t>으로 </a:t>
            </a:r>
            <a:r>
              <a:rPr lang="en-US" altLang="ko-KR" sz="1400" dirty="0"/>
              <a:t>Model </a:t>
            </a:r>
            <a:r>
              <a:rPr lang="ko-KR" altLang="ko-KR" sz="1400" dirty="0"/>
              <a:t>서버에 요청 후 값을 </a:t>
            </a:r>
            <a:r>
              <a:rPr lang="ko-KR" altLang="en-US" sz="1400" dirty="0"/>
              <a:t>수신한</a:t>
            </a:r>
            <a:r>
              <a:rPr lang="ko-KR" altLang="ko-KR" sz="1400" dirty="0"/>
              <a:t> 모습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통신성공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5FAE8-B32E-4ABF-8EF7-A3AE2C2E71DA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352788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4296000" y="1629001"/>
            <a:ext cx="3600000" cy="36000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A face-recognition tech that works even for masked faces - ISRAEL21c">
            <a:extLst>
              <a:ext uri="{FF2B5EF4-FFF2-40B4-BE49-F238E27FC236}">
                <a16:creationId xmlns:a16="http://schemas.microsoft.com/office/drawing/2014/main" id="{C9867D96-47BE-4310-9292-BAC7AD80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1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3508"/>
            <a:ext cx="12192000" cy="31308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6922" y="1470994"/>
            <a:ext cx="2478156" cy="3120884"/>
          </a:xfrm>
          <a:prstGeom prst="rect">
            <a:avLst/>
          </a:prstGeom>
          <a:noFill/>
          <a:ln w="57150"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47B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0444" y="1707997"/>
            <a:ext cx="145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03</a:t>
            </a:r>
            <a:endParaRPr lang="ko-KR" altLang="en-US" sz="80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7422" y="3601496"/>
            <a:ext cx="209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90784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Musk's Neuralink Brings Us Closer to Being &quot;Cybernetically Enhanced&quot;">
            <a:extLst>
              <a:ext uri="{FF2B5EF4-FFF2-40B4-BE49-F238E27FC236}">
                <a16:creationId xmlns:a16="http://schemas.microsoft.com/office/drawing/2014/main" id="{FD030069-A521-4EBA-8988-1B5BA0689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14"/>
            <a:ext cx="12192000" cy="487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1283" y="5300193"/>
            <a:ext cx="2175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457200" indent="-457200" algn="ctr">
              <a:buAutoNum type="arabicPeriod"/>
            </a:pPr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영상</a:t>
            </a:r>
            <a:endParaRPr lang="en-US" altLang="ko-KR" sz="2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0047B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 작업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85134" y="5300192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27453" y="5274852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WEB </a:t>
            </a:r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-2" y="0"/>
            <a:ext cx="12192000" cy="487496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8835" y="3930504"/>
            <a:ext cx="214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3656" y="564829"/>
            <a:ext cx="11364687" cy="440137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6CAE3-0CBF-4DB0-BEC3-12E329FF79B8}"/>
              </a:ext>
            </a:extLst>
          </p:cNvPr>
          <p:cNvSpPr txBox="1"/>
          <p:nvPr/>
        </p:nvSpPr>
        <p:spPr>
          <a:xfrm>
            <a:off x="9117612" y="5253891"/>
            <a:ext cx="243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KHU FACE-ID</a:t>
            </a:r>
            <a:endParaRPr lang="ko-KR" altLang="en-US" sz="2400" dirty="0">
              <a:ln>
                <a:solidFill>
                  <a:srgbClr val="37779F">
                    <a:alpha val="15000"/>
                  </a:srgbClr>
                </a:solidFill>
              </a:ln>
              <a:solidFill>
                <a:srgbClr val="0047B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607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8" y="409849"/>
            <a:ext cx="343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WEB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54D0-A036-4001-9047-A622398F8717}"/>
              </a:ext>
            </a:extLst>
          </p:cNvPr>
          <p:cNvSpPr/>
          <p:nvPr/>
        </p:nvSpPr>
        <p:spPr>
          <a:xfrm>
            <a:off x="450208" y="1442905"/>
            <a:ext cx="11291582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프론트엔드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AA865-6A12-4498-A5BB-03E788AB5B43}"/>
              </a:ext>
            </a:extLst>
          </p:cNvPr>
          <p:cNvSpPr txBox="1"/>
          <p:nvPr/>
        </p:nvSpPr>
        <p:spPr>
          <a:xfrm>
            <a:off x="2973802" y="2522613"/>
            <a:ext cx="2093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딥러닝 서버</a:t>
            </a:r>
            <a:endParaRPr lang="en-US" altLang="ko-KR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DCD27D-AB61-4256-B795-E07CF4F79635}"/>
              </a:ext>
            </a:extLst>
          </p:cNvPr>
          <p:cNvSpPr txBox="1"/>
          <p:nvPr/>
        </p:nvSpPr>
        <p:spPr>
          <a:xfrm>
            <a:off x="7125051" y="2526988"/>
            <a:ext cx="2093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백엔드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서버</a:t>
            </a:r>
            <a:endParaRPr lang="en-US" altLang="ko-KR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DE97CE-F061-4943-9487-9569D328CA75}"/>
              </a:ext>
            </a:extLst>
          </p:cNvPr>
          <p:cNvSpPr txBox="1"/>
          <p:nvPr/>
        </p:nvSpPr>
        <p:spPr>
          <a:xfrm>
            <a:off x="1805678" y="4024610"/>
            <a:ext cx="8580635" cy="121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프론트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딥러닝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백엔드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서버에서 보내주는 데이터를 적절하게 처리하여 화면에 보이도록 하는 작업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8F284E04-A30B-4905-AF73-4D208EFB0F59}"/>
              </a:ext>
            </a:extLst>
          </p:cNvPr>
          <p:cNvSpPr/>
          <p:nvPr/>
        </p:nvSpPr>
        <p:spPr>
          <a:xfrm rot="10800000">
            <a:off x="2030135" y="3259545"/>
            <a:ext cx="8131722" cy="60348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3436A9-9489-455D-B8A3-EDE9A29B1558}"/>
              </a:ext>
            </a:extLst>
          </p:cNvPr>
          <p:cNvSpPr/>
          <p:nvPr/>
        </p:nvSpPr>
        <p:spPr>
          <a:xfrm>
            <a:off x="450209" y="1870745"/>
            <a:ext cx="11291582" cy="442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5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54D0-A036-4001-9047-A622398F8717}"/>
              </a:ext>
            </a:extLst>
          </p:cNvPr>
          <p:cNvSpPr/>
          <p:nvPr/>
        </p:nvSpPr>
        <p:spPr>
          <a:xfrm>
            <a:off x="450208" y="1442905"/>
            <a:ext cx="11291582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프론트엔드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CD04FD-786A-4B7F-A6D9-A82DA062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89" y="2088579"/>
            <a:ext cx="2294945" cy="3985327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DAA865-6A12-4498-A5BB-03E788AB5B43}"/>
              </a:ext>
            </a:extLst>
          </p:cNvPr>
          <p:cNvSpPr txBox="1"/>
          <p:nvPr/>
        </p:nvSpPr>
        <p:spPr>
          <a:xfrm>
            <a:off x="4869714" y="2851919"/>
            <a:ext cx="573397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React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구현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 및 버튼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출석체크 기능 등 생성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3"/>
              </a:rPr>
              <a:t>https://github.com/KHU-Face-ID/django-backend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26C161-D07C-4C35-A851-C486C4E2DBAC}"/>
              </a:ext>
            </a:extLst>
          </p:cNvPr>
          <p:cNvSpPr/>
          <p:nvPr/>
        </p:nvSpPr>
        <p:spPr>
          <a:xfrm>
            <a:off x="450209" y="1870745"/>
            <a:ext cx="11291582" cy="442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6E586-1C18-470E-844D-47843F9FA9AC}"/>
              </a:ext>
            </a:extLst>
          </p:cNvPr>
          <p:cNvSpPr txBox="1"/>
          <p:nvPr/>
        </p:nvSpPr>
        <p:spPr>
          <a:xfrm>
            <a:off x="548638" y="409849"/>
            <a:ext cx="343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WEB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873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54D0-A036-4001-9047-A622398F8717}"/>
              </a:ext>
            </a:extLst>
          </p:cNvPr>
          <p:cNvSpPr/>
          <p:nvPr/>
        </p:nvSpPr>
        <p:spPr>
          <a:xfrm>
            <a:off x="450208" y="1442905"/>
            <a:ext cx="11291582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백엔드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AA865-6A12-4498-A5BB-03E788AB5B43}"/>
              </a:ext>
            </a:extLst>
          </p:cNvPr>
          <p:cNvSpPr txBox="1"/>
          <p:nvPr/>
        </p:nvSpPr>
        <p:spPr>
          <a:xfrm>
            <a:off x="3341077" y="2117124"/>
            <a:ext cx="82189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Django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구현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REST API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GET/dashboard/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수업리스트 받아오는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GET/dashboard/lecture/&lt;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int:class_id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&gt;/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수업 정보 받아오는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GET /dashboard/lecture/&lt;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int:class_id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&gt;/students/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수업의 학생들 받아오는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GET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/dashboard/lecture/&lt;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int:class_id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&gt;/&lt;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int:student_id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&gt;/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학생 정보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API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설계하고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모듈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함수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들을 개발하여 사용함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26C161-D07C-4C35-A851-C486C4E2DBAC}"/>
              </a:ext>
            </a:extLst>
          </p:cNvPr>
          <p:cNvSpPr/>
          <p:nvPr/>
        </p:nvSpPr>
        <p:spPr>
          <a:xfrm>
            <a:off x="450209" y="1870745"/>
            <a:ext cx="11291582" cy="442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E90252-9B8A-4229-B57B-1511677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1966125"/>
            <a:ext cx="2408129" cy="4169328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04F72-79FC-4258-B620-4A640CDDC4A3}"/>
              </a:ext>
            </a:extLst>
          </p:cNvPr>
          <p:cNvSpPr txBox="1"/>
          <p:nvPr/>
        </p:nvSpPr>
        <p:spPr>
          <a:xfrm>
            <a:off x="548638" y="409849"/>
            <a:ext cx="343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WEB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94404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54D0-A036-4001-9047-A622398F8717}"/>
              </a:ext>
            </a:extLst>
          </p:cNvPr>
          <p:cNvSpPr/>
          <p:nvPr/>
        </p:nvSpPr>
        <p:spPr>
          <a:xfrm>
            <a:off x="450208" y="1442905"/>
            <a:ext cx="11291582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구성 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26C161-D07C-4C35-A851-C486C4E2DBAC}"/>
              </a:ext>
            </a:extLst>
          </p:cNvPr>
          <p:cNvSpPr/>
          <p:nvPr/>
        </p:nvSpPr>
        <p:spPr>
          <a:xfrm>
            <a:off x="450209" y="1870745"/>
            <a:ext cx="11291582" cy="442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8DE184A-10AD-4E91-ADCC-ED022B5E8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t="15061" r="13314" b="7167"/>
          <a:stretch/>
        </p:blipFill>
        <p:spPr>
          <a:xfrm>
            <a:off x="773375" y="2433412"/>
            <a:ext cx="4672669" cy="329566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8307CB5-08FA-4F77-8A3D-8EC1DC295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8" b="10339"/>
          <a:stretch/>
        </p:blipFill>
        <p:spPr>
          <a:xfrm>
            <a:off x="6095999" y="2583807"/>
            <a:ext cx="5322626" cy="299487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A22BAE-16E2-40B5-9F01-3F85618830A2}"/>
              </a:ext>
            </a:extLst>
          </p:cNvPr>
          <p:cNvCxnSpPr>
            <a:cxnSpLocks/>
          </p:cNvCxnSpPr>
          <p:nvPr/>
        </p:nvCxnSpPr>
        <p:spPr>
          <a:xfrm>
            <a:off x="5889072" y="2583807"/>
            <a:ext cx="0" cy="299487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C71B43-16C5-4766-BD14-D14E8E128A8D}"/>
              </a:ext>
            </a:extLst>
          </p:cNvPr>
          <p:cNvSpPr txBox="1"/>
          <p:nvPr/>
        </p:nvSpPr>
        <p:spPr>
          <a:xfrm>
            <a:off x="548638" y="409849"/>
            <a:ext cx="343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WEB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09289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9462C8-3F03-4AA7-99C4-7658EA663D9C}"/>
              </a:ext>
            </a:extLst>
          </p:cNvPr>
          <p:cNvSpPr/>
          <p:nvPr/>
        </p:nvSpPr>
        <p:spPr>
          <a:xfrm>
            <a:off x="429701" y="210102"/>
            <a:ext cx="11332593" cy="6437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FCE481-72D3-424D-9DB8-A26361546E72}"/>
              </a:ext>
            </a:extLst>
          </p:cNvPr>
          <p:cNvSpPr/>
          <p:nvPr/>
        </p:nvSpPr>
        <p:spPr>
          <a:xfrm>
            <a:off x="527713" y="303663"/>
            <a:ext cx="11136573" cy="5479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Menu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6DEEF2-F8EB-4DEB-BC1C-5EC65E08ECFA}"/>
              </a:ext>
            </a:extLst>
          </p:cNvPr>
          <p:cNvSpPr/>
          <p:nvPr/>
        </p:nvSpPr>
        <p:spPr>
          <a:xfrm>
            <a:off x="527710" y="945208"/>
            <a:ext cx="11136573" cy="5479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Lecture list / Sub menu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C58347-A8E7-41A7-ADB0-4EA653E3E5C3}"/>
              </a:ext>
            </a:extLst>
          </p:cNvPr>
          <p:cNvSpPr/>
          <p:nvPr/>
        </p:nvSpPr>
        <p:spPr>
          <a:xfrm>
            <a:off x="527710" y="1586753"/>
            <a:ext cx="11136573" cy="49675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EEC571-C35A-4E27-8DED-6CC52C4430DA}"/>
              </a:ext>
            </a:extLst>
          </p:cNvPr>
          <p:cNvSpPr/>
          <p:nvPr/>
        </p:nvSpPr>
        <p:spPr>
          <a:xfrm>
            <a:off x="617360" y="1711122"/>
            <a:ext cx="1596922" cy="1983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Lecture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name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7CD73-AAA2-4F90-8656-FB0CA509B952}"/>
              </a:ext>
            </a:extLst>
          </p:cNvPr>
          <p:cNvSpPr/>
          <p:nvPr/>
        </p:nvSpPr>
        <p:spPr>
          <a:xfrm>
            <a:off x="617360" y="1987890"/>
            <a:ext cx="2609934" cy="9334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Attendance list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AE610A-F510-4CF0-9C68-D27E69925AE3}"/>
              </a:ext>
            </a:extLst>
          </p:cNvPr>
          <p:cNvSpPr/>
          <p:nvPr/>
        </p:nvSpPr>
        <p:spPr>
          <a:xfrm>
            <a:off x="617360" y="2991938"/>
            <a:ext cx="2609934" cy="5042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Configuration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FE63EB-77F5-4A2F-9D3A-98F29EC8FEE8}"/>
              </a:ext>
            </a:extLst>
          </p:cNvPr>
          <p:cNvSpPr/>
          <p:nvPr/>
        </p:nvSpPr>
        <p:spPr>
          <a:xfrm>
            <a:off x="617360" y="3566817"/>
            <a:ext cx="6500616" cy="287880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Screen &amp; Settings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262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54D0-A036-4001-9047-A622398F8717}"/>
              </a:ext>
            </a:extLst>
          </p:cNvPr>
          <p:cNvSpPr/>
          <p:nvPr/>
        </p:nvSpPr>
        <p:spPr>
          <a:xfrm>
            <a:off x="450208" y="1442905"/>
            <a:ext cx="11291582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구성 사항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26C161-D07C-4C35-A851-C486C4E2DBAC}"/>
              </a:ext>
            </a:extLst>
          </p:cNvPr>
          <p:cNvSpPr/>
          <p:nvPr/>
        </p:nvSpPr>
        <p:spPr>
          <a:xfrm>
            <a:off x="450209" y="1870745"/>
            <a:ext cx="11291582" cy="442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A0B050-BFBA-49DB-BF4E-4F442610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87" y="3530415"/>
            <a:ext cx="3701932" cy="25761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208626-92FC-43C6-86C1-0BB42D045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56" r="47911"/>
          <a:stretch/>
        </p:blipFill>
        <p:spPr>
          <a:xfrm>
            <a:off x="1944858" y="2592739"/>
            <a:ext cx="4650578" cy="20424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AEA977-9E54-4132-A9CE-09ACAF626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" t="29697" r="85344" b="42724"/>
          <a:stretch/>
        </p:blipFill>
        <p:spPr>
          <a:xfrm>
            <a:off x="8141061" y="2582999"/>
            <a:ext cx="2976848" cy="32976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4FD5E5E-E83B-4B11-8AA1-540E1EB94AE2}"/>
              </a:ext>
            </a:extLst>
          </p:cNvPr>
          <p:cNvCxnSpPr>
            <a:cxnSpLocks/>
          </p:cNvCxnSpPr>
          <p:nvPr/>
        </p:nvCxnSpPr>
        <p:spPr>
          <a:xfrm>
            <a:off x="7315200" y="2346612"/>
            <a:ext cx="0" cy="34730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FD5917-D354-4FCE-B9AF-D45F0593A710}"/>
              </a:ext>
            </a:extLst>
          </p:cNvPr>
          <p:cNvSpPr txBox="1"/>
          <p:nvPr/>
        </p:nvSpPr>
        <p:spPr>
          <a:xfrm>
            <a:off x="639587" y="2069519"/>
            <a:ext cx="380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 인식 및 버튼 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버튼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on/off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65216E-B3A0-4CE4-854A-E8E715E6094E}"/>
              </a:ext>
            </a:extLst>
          </p:cNvPr>
          <p:cNvSpPr txBox="1"/>
          <p:nvPr/>
        </p:nvSpPr>
        <p:spPr>
          <a:xfrm>
            <a:off x="7877082" y="2047076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출석체크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F766D-AAF7-470A-9801-01427DD1BD1A}"/>
              </a:ext>
            </a:extLst>
          </p:cNvPr>
          <p:cNvSpPr txBox="1"/>
          <p:nvPr/>
        </p:nvSpPr>
        <p:spPr>
          <a:xfrm>
            <a:off x="548638" y="409849"/>
            <a:ext cx="343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WEB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588310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4296000" y="1629001"/>
            <a:ext cx="3600000" cy="36000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A face-recognition tech that works even for masked faces - ISRAEL21c">
            <a:extLst>
              <a:ext uri="{FF2B5EF4-FFF2-40B4-BE49-F238E27FC236}">
                <a16:creationId xmlns:a16="http://schemas.microsoft.com/office/drawing/2014/main" id="{C9867D96-47BE-4310-9292-BAC7AD80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1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3508"/>
            <a:ext cx="12192000" cy="31308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6922" y="1470994"/>
            <a:ext cx="2478156" cy="3120884"/>
          </a:xfrm>
          <a:prstGeom prst="rect">
            <a:avLst/>
          </a:prstGeom>
          <a:noFill/>
          <a:ln w="57150"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47B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0444" y="1707997"/>
            <a:ext cx="145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04</a:t>
            </a:r>
            <a:endParaRPr lang="ko-KR" altLang="en-US" sz="80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7422" y="3601496"/>
            <a:ext cx="2097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FACE-ID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821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가치 측정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서비스를 이용하기 위한 가치를 측정한다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강의당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출결 서비스의 가치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0D88C-D192-4438-99D3-74C3E9603F8D}"/>
              </a:ext>
            </a:extLst>
          </p:cNvPr>
          <p:cNvSpPr/>
          <p:nvPr/>
        </p:nvSpPr>
        <p:spPr>
          <a:xfrm>
            <a:off x="450209" y="2233839"/>
            <a:ext cx="5301539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강의당</a:t>
            </a: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출결 서비스 가치 계산 방법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D8ECD-EA83-4F16-AEF1-101C98E79DA8}"/>
              </a:ext>
            </a:extLst>
          </p:cNvPr>
          <p:cNvSpPr txBox="1"/>
          <p:nvPr/>
        </p:nvSpPr>
        <p:spPr>
          <a:xfrm>
            <a:off x="865702" y="3187758"/>
            <a:ext cx="488604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강의의 분당 수업료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강좌당 수업료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수업 시간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강좌당 수업료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학기 등록금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학기당 제공학점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</a:t>
            </a:r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강의당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학점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4,290,000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/ 18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학점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3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학점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715,000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수업 시간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약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75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6A7C7FAE-119B-42C0-AD47-E27E411A6F7E}"/>
              </a:ext>
            </a:extLst>
          </p:cNvPr>
          <p:cNvSpPr/>
          <p:nvPr/>
        </p:nvSpPr>
        <p:spPr>
          <a:xfrm>
            <a:off x="450209" y="2661678"/>
            <a:ext cx="5990045" cy="3847043"/>
          </a:xfrm>
          <a:prstGeom prst="homePlate">
            <a:avLst>
              <a:gd name="adj" fmla="val 17720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69CA2C-11F5-403A-8BBF-50FF59C1D19E}"/>
              </a:ext>
            </a:extLst>
          </p:cNvPr>
          <p:cNvSpPr txBox="1"/>
          <p:nvPr/>
        </p:nvSpPr>
        <p:spPr>
          <a:xfrm>
            <a:off x="7235281" y="3456455"/>
            <a:ext cx="3754935" cy="218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강의당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출결 서비스 가치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출석체크 시간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 소요 가정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강의의 분당 수업료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5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715,000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/ 75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5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약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47,700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545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가치 측정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서버 이용료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0D88C-D192-4438-99D3-74C3E9603F8D}"/>
              </a:ext>
            </a:extLst>
          </p:cNvPr>
          <p:cNvSpPr/>
          <p:nvPr/>
        </p:nvSpPr>
        <p:spPr>
          <a:xfrm>
            <a:off x="450209" y="2233839"/>
            <a:ext cx="5854797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서버 이용료 계산 방법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6A7C7FAE-119B-42C0-AD47-E27E411A6F7E}"/>
              </a:ext>
            </a:extLst>
          </p:cNvPr>
          <p:cNvSpPr/>
          <p:nvPr/>
        </p:nvSpPr>
        <p:spPr>
          <a:xfrm>
            <a:off x="450209" y="2661678"/>
            <a:ext cx="6560191" cy="3847043"/>
          </a:xfrm>
          <a:prstGeom prst="homePlate">
            <a:avLst>
              <a:gd name="adj" fmla="val 17720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69CA2C-11F5-403A-8BBF-50FF59C1D19E}"/>
              </a:ext>
            </a:extLst>
          </p:cNvPr>
          <p:cNvSpPr txBox="1"/>
          <p:nvPr/>
        </p:nvSpPr>
        <p:spPr>
          <a:xfrm>
            <a:off x="7235281" y="3456455"/>
            <a:ext cx="3754935" cy="242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강의당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서버 이용료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서버당 약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강의 동시 사용 강의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서버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이용료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/ 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서버 사용 강의 수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245,013.23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5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약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49,000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per 1 month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48A3F6-4F17-43E7-A8D2-1DF4A723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7"/>
          <a:stretch/>
        </p:blipFill>
        <p:spPr>
          <a:xfrm>
            <a:off x="450209" y="2670596"/>
            <a:ext cx="2506841" cy="38381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E86C4A0-F25B-4A24-A074-D5118F14C614}"/>
              </a:ext>
            </a:extLst>
          </p:cNvPr>
          <p:cNvSpPr/>
          <p:nvPr/>
        </p:nvSpPr>
        <p:spPr>
          <a:xfrm>
            <a:off x="1367245" y="5576861"/>
            <a:ext cx="931818" cy="170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D4F34-FBDA-4EC7-8178-D0180935EAF2}"/>
              </a:ext>
            </a:extLst>
          </p:cNvPr>
          <p:cNvSpPr txBox="1"/>
          <p:nvPr/>
        </p:nvSpPr>
        <p:spPr>
          <a:xfrm>
            <a:off x="3181931" y="3754202"/>
            <a:ext cx="3218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서버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이용료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약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USD 201.74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per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month</a:t>
            </a: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약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245,013.23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per 1 month</a:t>
            </a:r>
          </a:p>
          <a:p>
            <a:endParaRPr lang="en-US" altLang="ko-KR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환율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1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달러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1,214.5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 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(2020.06.22 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5126A-6C97-4FA8-8159-102E67FD8610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서비스를 이용하기 위한 가치를 측정한다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259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가치 측정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월간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 FACE-ID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가치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0D88C-D192-4438-99D3-74C3E9603F8D}"/>
              </a:ext>
            </a:extLst>
          </p:cNvPr>
          <p:cNvSpPr/>
          <p:nvPr/>
        </p:nvSpPr>
        <p:spPr>
          <a:xfrm>
            <a:off x="450209" y="2233839"/>
            <a:ext cx="5854797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</a:t>
            </a: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FACE-ID</a:t>
            </a: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이용료 계산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6A7C7FAE-119B-42C0-AD47-E27E411A6F7E}"/>
              </a:ext>
            </a:extLst>
          </p:cNvPr>
          <p:cNvSpPr/>
          <p:nvPr/>
        </p:nvSpPr>
        <p:spPr>
          <a:xfrm>
            <a:off x="450209" y="2661678"/>
            <a:ext cx="6560191" cy="3847043"/>
          </a:xfrm>
          <a:prstGeom prst="homePlate">
            <a:avLst>
              <a:gd name="adj" fmla="val 17720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69CA2C-11F5-403A-8BBF-50FF59C1D19E}"/>
              </a:ext>
            </a:extLst>
          </p:cNvPr>
          <p:cNvSpPr txBox="1"/>
          <p:nvPr/>
        </p:nvSpPr>
        <p:spPr>
          <a:xfrm>
            <a:off x="7235281" y="3456455"/>
            <a:ext cx="3754935" cy="242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 FACE-ID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가치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강의당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달 기준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출결 서비스 가치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서버 이용료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부가가치 서비스 가치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480,600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091C8-22E2-4D56-9470-96544E1CFA78}"/>
              </a:ext>
            </a:extLst>
          </p:cNvPr>
          <p:cNvSpPr txBox="1"/>
          <p:nvPr/>
        </p:nvSpPr>
        <p:spPr>
          <a:xfrm>
            <a:off x="830617" y="3110620"/>
            <a:ext cx="50650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달 동안 출결 서비스 가치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강의당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출결 서비스 가치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1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달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수업시수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47,700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8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381,600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달 동안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강의당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서버 이용료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49,000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도구로 부가가치 서비스 가치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50,000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F2766-3F75-4D81-88AC-EA746C0D8EB0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서비스를 이용하기 위한 가치를 측정한다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407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4296000" y="1629001"/>
            <a:ext cx="3600000" cy="36000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A face-recognition tech that works even for masked faces - ISRAEL21c">
            <a:extLst>
              <a:ext uri="{FF2B5EF4-FFF2-40B4-BE49-F238E27FC236}">
                <a16:creationId xmlns:a16="http://schemas.microsoft.com/office/drawing/2014/main" id="{C9867D96-47BE-4310-9292-BAC7AD80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1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3508"/>
            <a:ext cx="12192000" cy="31308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6922" y="1470994"/>
            <a:ext cx="2478156" cy="3120884"/>
          </a:xfrm>
          <a:prstGeom prst="rect">
            <a:avLst/>
          </a:prstGeom>
          <a:noFill/>
          <a:ln w="57150"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47B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0444" y="1707997"/>
            <a:ext cx="145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01</a:t>
            </a:r>
            <a:endParaRPr lang="ko-KR" altLang="en-US" sz="80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922" y="3434290"/>
            <a:ext cx="2478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 전송 작업</a:t>
            </a:r>
          </a:p>
        </p:txBody>
      </p:sp>
    </p:spTree>
    <p:extLst>
      <p:ext uri="{BB962C8B-B14F-4D97-AF65-F5344CB8AC3E}">
        <p14:creationId xmlns:p14="http://schemas.microsoft.com/office/powerpoint/2010/main" val="1690014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가치 측정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학기당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 FACE-ID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가치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0D88C-D192-4438-99D3-74C3E9603F8D}"/>
              </a:ext>
            </a:extLst>
          </p:cNvPr>
          <p:cNvSpPr/>
          <p:nvPr/>
        </p:nvSpPr>
        <p:spPr>
          <a:xfrm>
            <a:off x="450209" y="2233839"/>
            <a:ext cx="5854797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</a:t>
            </a: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FACE-ID</a:t>
            </a: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가치 계산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6A7C7FAE-119B-42C0-AD47-E27E411A6F7E}"/>
              </a:ext>
            </a:extLst>
          </p:cNvPr>
          <p:cNvSpPr/>
          <p:nvPr/>
        </p:nvSpPr>
        <p:spPr>
          <a:xfrm>
            <a:off x="450209" y="2661678"/>
            <a:ext cx="6560191" cy="3847043"/>
          </a:xfrm>
          <a:prstGeom prst="homePlate">
            <a:avLst>
              <a:gd name="adj" fmla="val 17720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69CA2C-11F5-403A-8BBF-50FF59C1D19E}"/>
              </a:ext>
            </a:extLst>
          </p:cNvPr>
          <p:cNvSpPr txBox="1"/>
          <p:nvPr/>
        </p:nvSpPr>
        <p:spPr>
          <a:xfrm>
            <a:off x="7235281" y="3456455"/>
            <a:ext cx="3754935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 FACE-ID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가치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학기당 공과대학 기준 이용료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480,600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* 496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4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개월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953,510,400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091C8-22E2-4D56-9470-96544E1CFA78}"/>
              </a:ext>
            </a:extLst>
          </p:cNvPr>
          <p:cNvSpPr txBox="1"/>
          <p:nvPr/>
        </p:nvSpPr>
        <p:spPr>
          <a:xfrm>
            <a:off x="845064" y="3677258"/>
            <a:ext cx="506508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학기당 공과대학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 FACE-ID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가치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  </a:t>
            </a:r>
            <a:r>
              <a:rPr lang="ko-KR" altLang="en-US" sz="16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강의당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달 간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 FACE-ID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</a:p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학기당 공과대학에 개설되는 강의 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</a:p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학기의 개월 수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F44B4-2EC3-4F5F-9BC8-5C9644D3F62A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서비스를 이용하기 위한 가치를 측정한다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276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54D0-A036-4001-9047-A622398F8717}"/>
              </a:ext>
            </a:extLst>
          </p:cNvPr>
          <p:cNvSpPr/>
          <p:nvPr/>
        </p:nvSpPr>
        <p:spPr>
          <a:xfrm>
            <a:off x="450208" y="1442905"/>
            <a:ext cx="11291582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로컬에서 구동한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 FACE-ID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26C161-D07C-4C35-A851-C486C4E2DBAC}"/>
              </a:ext>
            </a:extLst>
          </p:cNvPr>
          <p:cNvSpPr/>
          <p:nvPr/>
        </p:nvSpPr>
        <p:spPr>
          <a:xfrm>
            <a:off x="450209" y="1870745"/>
            <a:ext cx="11291582" cy="442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F766D-AAF7-470A-9801-01427DD1BD1A}"/>
              </a:ext>
            </a:extLst>
          </p:cNvPr>
          <p:cNvSpPr txBox="1"/>
          <p:nvPr/>
        </p:nvSpPr>
        <p:spPr>
          <a:xfrm>
            <a:off x="548638" y="409849"/>
            <a:ext cx="343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KHU FACE-ID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A0015-D1CB-430C-8D55-F3CB796A6AFD}"/>
              </a:ext>
            </a:extLst>
          </p:cNvPr>
          <p:cNvSpPr txBox="1"/>
          <p:nvPr/>
        </p:nvSpPr>
        <p:spPr>
          <a:xfrm>
            <a:off x="1280719" y="2345684"/>
            <a:ext cx="741470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직접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148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호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강의실에서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 FACE-ID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촬영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강의실에서는 카메라와 인터넷 접속 불가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로컬에서 구동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얼굴인식을 통한 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전자출결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기능 활성화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800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4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akaoTalk_20200624_120920750">
            <a:hlinkClick r:id="" action="ppaction://media"/>
            <a:extLst>
              <a:ext uri="{FF2B5EF4-FFF2-40B4-BE49-F238E27FC236}">
                <a16:creationId xmlns:a16="http://schemas.microsoft.com/office/drawing/2014/main" id="{577FFE23-AB39-4482-B624-6C7D65E427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613" y="643467"/>
            <a:ext cx="103647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1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54D0-A036-4001-9047-A622398F8717}"/>
              </a:ext>
            </a:extLst>
          </p:cNvPr>
          <p:cNvSpPr/>
          <p:nvPr/>
        </p:nvSpPr>
        <p:spPr>
          <a:xfrm>
            <a:off x="450208" y="1442905"/>
            <a:ext cx="11291582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GCP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활용한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 FACE-ID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26C161-D07C-4C35-A851-C486C4E2DBAC}"/>
              </a:ext>
            </a:extLst>
          </p:cNvPr>
          <p:cNvSpPr/>
          <p:nvPr/>
        </p:nvSpPr>
        <p:spPr>
          <a:xfrm>
            <a:off x="450209" y="1870745"/>
            <a:ext cx="11291582" cy="442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F766D-AAF7-470A-9801-01427DD1BD1A}"/>
              </a:ext>
            </a:extLst>
          </p:cNvPr>
          <p:cNvSpPr txBox="1"/>
          <p:nvPr/>
        </p:nvSpPr>
        <p:spPr>
          <a:xfrm>
            <a:off x="548638" y="409849"/>
            <a:ext cx="343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 KHU FACE-ID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9B8A9-B066-48AB-9CCB-46FC7CD0754E}"/>
              </a:ext>
            </a:extLst>
          </p:cNvPr>
          <p:cNvSpPr txBox="1"/>
          <p:nvPr/>
        </p:nvSpPr>
        <p:spPr>
          <a:xfrm>
            <a:off x="1280719" y="1966125"/>
            <a:ext cx="741470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주소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sz="2400" dirty="0">
                <a:hlinkClick r:id="rId2"/>
              </a:rPr>
              <a:t>http://34.80.85.59:3000/</a:t>
            </a:r>
            <a:endParaRPr lang="en-US" altLang="ko-KR" sz="2400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창의적 종합 설계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수업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개인 컴퓨터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IP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확인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IP:2020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Show-box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체크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출석체크 버튼 클릭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FACE-ID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활성화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콘솔창을 통해 학생 정보 확인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695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69574" y="1"/>
            <a:ext cx="122615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033630" y="2524540"/>
            <a:ext cx="405516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033630" y="3591340"/>
            <a:ext cx="405516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49806" y="2782669"/>
            <a:ext cx="369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70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영상 전송 작업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화살표: 오른쪽 14">
            <a:extLst>
              <a:ext uri="{FF2B5EF4-FFF2-40B4-BE49-F238E27FC236}">
                <a16:creationId xmlns:a16="http://schemas.microsoft.com/office/drawing/2014/main" id="{CEBCE1DD-B478-4B58-9F72-BAD90889EBD3}"/>
              </a:ext>
            </a:extLst>
          </p:cNvPr>
          <p:cNvSpPr/>
          <p:nvPr/>
        </p:nvSpPr>
        <p:spPr>
          <a:xfrm rot="5400000">
            <a:off x="8817842" y="2735122"/>
            <a:ext cx="340617" cy="3660646"/>
          </a:xfrm>
          <a:prstGeom prst="rightArrow">
            <a:avLst>
              <a:gd name="adj1" fmla="val 57271"/>
              <a:gd name="adj2" fmla="val 45375"/>
            </a:avLst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B3596-89DC-412A-B5E5-81D1EF5EF894}"/>
              </a:ext>
            </a:extLst>
          </p:cNvPr>
          <p:cNvSpPr txBox="1"/>
          <p:nvPr/>
        </p:nvSpPr>
        <p:spPr>
          <a:xfrm>
            <a:off x="6160103" y="4962091"/>
            <a:ext cx="564578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높은 난이도</a:t>
            </a:r>
            <a:r>
              <a:rPr lang="en-US" altLang="ko-KR" b="1" dirty="0"/>
              <a:t>,</a:t>
            </a:r>
            <a:r>
              <a:rPr lang="ko-KR" altLang="en-US" b="1" dirty="0"/>
              <a:t> 투자시간 초과로 직접 구현에 한계</a:t>
            </a:r>
            <a:endParaRPr lang="en-US" altLang="ko-KR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기존 앱 이용으로 계획 변경</a:t>
            </a:r>
            <a:endParaRPr lang="en-US" altLang="ko-KR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24131B-2E71-41EA-B80F-9ACDAD6588FA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55F45E-FB32-4164-990E-4B2D7C6F7D09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 전송 앱 개발</a:t>
            </a: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 시도</a:t>
            </a:r>
            <a:endParaRPr lang="ko-KR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75CA9C-1077-4008-9AA6-7531C79A0360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File:Android logo 2019.png - Wikimedia Commons">
            <a:extLst>
              <a:ext uri="{FF2B5EF4-FFF2-40B4-BE49-F238E27FC236}">
                <a16:creationId xmlns:a16="http://schemas.microsoft.com/office/drawing/2014/main" id="{5D42C575-C1B3-494B-919C-C2765BDF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242" y="2657801"/>
            <a:ext cx="1172153" cy="117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12C0077-CE70-4785-B8AB-4A2625A106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9937" y="4196322"/>
            <a:ext cx="3155411" cy="422153"/>
          </a:xfrm>
          <a:prstGeom prst="rect">
            <a:avLst/>
          </a:prstGeom>
        </p:spPr>
      </p:pic>
      <p:pic>
        <p:nvPicPr>
          <p:cNvPr id="18" name="Picture 4" descr="[RN] React-Native NetInfo 사용하기">
            <a:extLst>
              <a:ext uri="{FF2B5EF4-FFF2-40B4-BE49-F238E27FC236}">
                <a16:creationId xmlns:a16="http://schemas.microsoft.com/office/drawing/2014/main" id="{F2E1C7D9-B225-439C-8C91-3C108E170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477" y="2834727"/>
            <a:ext cx="1814396" cy="14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WebRTC가 무엇일까요? : 네이버 블로그">
            <a:extLst>
              <a:ext uri="{FF2B5EF4-FFF2-40B4-BE49-F238E27FC236}">
                <a16:creationId xmlns:a16="http://schemas.microsoft.com/office/drawing/2014/main" id="{6476EEC8-5290-4842-A25F-667FA39019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69" y="4606447"/>
            <a:ext cx="1797960" cy="134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AC6421-8C28-463B-AC86-A6A5AF5C98F7}"/>
              </a:ext>
            </a:extLst>
          </p:cNvPr>
          <p:cNvSpPr txBox="1"/>
          <p:nvPr/>
        </p:nvSpPr>
        <p:spPr>
          <a:xfrm>
            <a:off x="621363" y="4742147"/>
            <a:ext cx="1622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RTMP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A0ED54-2F1D-44B0-921A-0CCFC7A8A17B}"/>
              </a:ext>
            </a:extLst>
          </p:cNvPr>
          <p:cNvSpPr txBox="1"/>
          <p:nvPr/>
        </p:nvSpPr>
        <p:spPr>
          <a:xfrm>
            <a:off x="4125231" y="4689100"/>
            <a:ext cx="1674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RTSP</a:t>
            </a:r>
            <a:endParaRPr lang="ko-KR" altLang="en-US" sz="4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BEDD64-C64F-476A-8439-59F14115A17B}"/>
              </a:ext>
            </a:extLst>
          </p:cNvPr>
          <p:cNvSpPr/>
          <p:nvPr/>
        </p:nvSpPr>
        <p:spPr>
          <a:xfrm>
            <a:off x="5940151" y="33884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b="1" dirty="0"/>
              <a:t>실시간 영상전송 어플 제작을 위해</a:t>
            </a:r>
            <a:endParaRPr lang="en-US" altLang="ko-KR" b="1" dirty="0"/>
          </a:p>
          <a:p>
            <a:pPr algn="ctr"/>
            <a:r>
              <a:rPr lang="ko-KR" altLang="en-US" b="1" dirty="0"/>
              <a:t>다양한 언어와 툴</a:t>
            </a:r>
            <a:r>
              <a:rPr lang="en-US" altLang="ko-KR" b="1" dirty="0"/>
              <a:t>, </a:t>
            </a:r>
            <a:r>
              <a:rPr lang="ko-KR" altLang="en-US" b="1" dirty="0"/>
              <a:t>통신 프로토콜을 시도</a:t>
            </a:r>
          </a:p>
        </p:txBody>
      </p:sp>
    </p:spTree>
    <p:extLst>
      <p:ext uri="{BB962C8B-B14F-4D97-AF65-F5344CB8AC3E}">
        <p14:creationId xmlns:p14="http://schemas.microsoft.com/office/powerpoint/2010/main" val="1162475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CA91B8-4BA2-43DF-9654-5C9CE6322C32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170994-E88E-47E9-B9D2-EED0D11ADA2A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영상 전송 앱 활용 방안</a:t>
            </a:r>
            <a:endParaRPr lang="ko-KR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320C1EC-FA38-4794-BE8D-C45304E24DE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6DBF396-4172-4840-B64A-98C6867A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03" y="2804787"/>
            <a:ext cx="4306282" cy="19237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5F48F2-7E1E-4EA2-916C-1BA665612EF4}"/>
              </a:ext>
            </a:extLst>
          </p:cNvPr>
          <p:cNvSpPr txBox="1"/>
          <p:nvPr/>
        </p:nvSpPr>
        <p:spPr>
          <a:xfrm>
            <a:off x="583810" y="4625100"/>
            <a:ext cx="566809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Google play</a:t>
            </a:r>
            <a:r>
              <a:rPr lang="ko-KR" altLang="en-US" b="1" dirty="0"/>
              <a:t>에서 다운로드 가능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</a:t>
            </a:r>
            <a:r>
              <a:rPr lang="en-US" altLang="ko-KR" b="1" dirty="0"/>
              <a:t>IP</a:t>
            </a:r>
            <a:r>
              <a:rPr lang="ko-KR" altLang="en-US" b="1" dirty="0"/>
              <a:t>로 접속하여 스마트폰에서 촬영하는</a:t>
            </a:r>
            <a:r>
              <a:rPr lang="en-US" altLang="ko-KR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  </a:t>
            </a:r>
            <a:r>
              <a:rPr lang="ko-KR" altLang="en-US" b="1" dirty="0"/>
              <a:t>영상을 </a:t>
            </a:r>
            <a:r>
              <a:rPr lang="en-US" altLang="ko-KR" b="1" dirty="0"/>
              <a:t>PC</a:t>
            </a:r>
            <a:r>
              <a:rPr lang="ko-KR" altLang="en-US" b="1" dirty="0"/>
              <a:t>로 송출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504EB9C-10D7-46B7-97B4-DF578C9EA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6" t="12156" r="19718" b="5642"/>
          <a:stretch/>
        </p:blipFill>
        <p:spPr>
          <a:xfrm>
            <a:off x="6575609" y="2709697"/>
            <a:ext cx="4686574" cy="35301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741FDA-4684-4CFA-A142-22D2A1245C3E}"/>
              </a:ext>
            </a:extLst>
          </p:cNvPr>
          <p:cNvSpPr txBox="1"/>
          <p:nvPr/>
        </p:nvSpPr>
        <p:spPr>
          <a:xfrm>
            <a:off x="6717535" y="6019060"/>
            <a:ext cx="4383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&lt;IP Webcam </a:t>
            </a:r>
            <a:r>
              <a:rPr lang="ko-KR" altLang="en-US" sz="1200" b="1" dirty="0"/>
              <a:t>을 통한 영상 송출 예시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D93BD-A82C-4010-B4E6-81087A0FF153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영상 전송 작업</a:t>
            </a:r>
          </a:p>
        </p:txBody>
      </p:sp>
    </p:spTree>
    <p:extLst>
      <p:ext uri="{BB962C8B-B14F-4D97-AF65-F5344CB8AC3E}">
        <p14:creationId xmlns:p14="http://schemas.microsoft.com/office/powerpoint/2010/main" val="85962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072CCC-BABF-4F1A-AF8C-06051ACDE873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0D88C-D192-4438-99D3-74C3E9603F8D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2-1. IP Webcam </a:t>
            </a: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활용의 장단점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14E845-393E-4E2B-8B20-D70E19632386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6BC515-5333-48D5-96C6-7CE2BBC59F98}"/>
              </a:ext>
            </a:extLst>
          </p:cNvPr>
          <p:cNvSpPr txBox="1"/>
          <p:nvPr/>
        </p:nvSpPr>
        <p:spPr>
          <a:xfrm>
            <a:off x="6622979" y="2792746"/>
            <a:ext cx="459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장점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B0E979-DBB9-4A9B-8FAB-E3788DC54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32" y="3461635"/>
            <a:ext cx="4306282" cy="19237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E76743-2072-4C12-804B-EE9984B25AE3}"/>
              </a:ext>
            </a:extLst>
          </p:cNvPr>
          <p:cNvSpPr txBox="1"/>
          <p:nvPr/>
        </p:nvSpPr>
        <p:spPr>
          <a:xfrm>
            <a:off x="6600934" y="4596451"/>
            <a:ext cx="459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단점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D377D-0F95-4C6E-8E06-219A0D2AD885}"/>
              </a:ext>
            </a:extLst>
          </p:cNvPr>
          <p:cNvSpPr txBox="1"/>
          <p:nvPr/>
        </p:nvSpPr>
        <p:spPr>
          <a:xfrm>
            <a:off x="6215796" y="3149878"/>
            <a:ext cx="536211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매우 낮은 딜레이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높은 해상도로 촬영 가능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코드로 손쉽게 실시간 이미지 로드 가능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3ECAFE4-B631-4DD5-920D-7DD3C9CA0EB8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6096000" y="4472589"/>
            <a:ext cx="5645791" cy="21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17EBE55-72CF-4709-9754-BB6C035F65CE}"/>
              </a:ext>
            </a:extLst>
          </p:cNvPr>
          <p:cNvSpPr txBox="1"/>
          <p:nvPr/>
        </p:nvSpPr>
        <p:spPr>
          <a:xfrm>
            <a:off x="6096000" y="4967587"/>
            <a:ext cx="587131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같은 네트워크 공유기에 연결되어 있어야만 사용 가능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클라우드 스트리밍으로 연결 시 높은 딜레이 발생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37C26-25D0-4915-B952-2899507E19AD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영상 전송 작업</a:t>
            </a:r>
          </a:p>
        </p:txBody>
      </p:sp>
    </p:spTree>
    <p:extLst>
      <p:ext uri="{BB962C8B-B14F-4D97-AF65-F5344CB8AC3E}">
        <p14:creationId xmlns:p14="http://schemas.microsoft.com/office/powerpoint/2010/main" val="43049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072CCC-BABF-4F1A-AF8C-06051ACDE873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0D88C-D192-4438-99D3-74C3E9603F8D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포트 포워딩을 이용한 외부에서의 접속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14E845-393E-4E2B-8B20-D70E19632386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DD377D-0F95-4C6E-8E06-219A0D2AD885}"/>
              </a:ext>
            </a:extLst>
          </p:cNvPr>
          <p:cNvSpPr txBox="1"/>
          <p:nvPr/>
        </p:nvSpPr>
        <p:spPr>
          <a:xfrm>
            <a:off x="6150170" y="3237243"/>
            <a:ext cx="5758359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/>
              <a:t>구글 클라우드 플랫폼</a:t>
            </a:r>
            <a:r>
              <a:rPr lang="en-US" altLang="ko-KR" sz="1700" b="1" dirty="0"/>
              <a:t>(GCP) </a:t>
            </a:r>
            <a:r>
              <a:rPr lang="ko-KR" altLang="en-US" sz="1700" b="1" dirty="0"/>
              <a:t>서버의 사용이 필수적</a:t>
            </a:r>
            <a:endParaRPr lang="en-US" altLang="ko-KR" sz="17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1" dirty="0"/>
              <a:t>스마트폰의 이미지 송신을 위해 외부 </a:t>
            </a:r>
            <a:r>
              <a:rPr lang="en-US" altLang="ko-KR" sz="1700" b="1" dirty="0"/>
              <a:t>IP</a:t>
            </a:r>
            <a:r>
              <a:rPr lang="ko-KR" altLang="en-US" sz="1700" b="1" dirty="0"/>
              <a:t>와 연결 필요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7EBE55-72CF-4709-9754-BB6C035F65CE}"/>
              </a:ext>
            </a:extLst>
          </p:cNvPr>
          <p:cNvSpPr txBox="1"/>
          <p:nvPr/>
        </p:nvSpPr>
        <p:spPr>
          <a:xfrm>
            <a:off x="6093690" y="5082626"/>
            <a:ext cx="5871317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“</a:t>
            </a:r>
            <a:r>
              <a:rPr lang="ko-KR" altLang="en-US" sz="1600" b="1" dirty="0"/>
              <a:t>포트 포워딩</a:t>
            </a:r>
            <a:r>
              <a:rPr lang="en-US" altLang="ko-KR" sz="1600" b="1" dirty="0"/>
              <a:t>”</a:t>
            </a:r>
            <a:r>
              <a:rPr lang="ko-KR" altLang="en-US" sz="1600" b="1" dirty="0"/>
              <a:t> </a:t>
            </a:r>
            <a:r>
              <a:rPr lang="ko-KR" altLang="en-US" sz="1600" dirty="0"/>
              <a:t>사용</a:t>
            </a:r>
          </a:p>
          <a:p>
            <a:pPr algn="ctr">
              <a:lnSpc>
                <a:spcPct val="150000"/>
              </a:lnSpc>
            </a:pPr>
            <a:endParaRPr lang="ko-KR" altLang="en-US" sz="16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B78512-99E9-4512-B51D-5E92C7EAE1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35" y="3539826"/>
            <a:ext cx="1623003" cy="16230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7DF1EA2-0719-45DD-A6F9-D9553D749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25" y="4765728"/>
            <a:ext cx="1431602" cy="14316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5A2953B-5255-4B9C-B698-306ED98A74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8" y="4765728"/>
            <a:ext cx="1431602" cy="14316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6FE4AE8-ED5A-4607-9BEC-D129B14D6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31" y="2411350"/>
            <a:ext cx="1519400" cy="1519400"/>
          </a:xfrm>
          <a:prstGeom prst="rect">
            <a:avLst/>
          </a:prstGeom>
        </p:spPr>
      </p:pic>
      <p:sp>
        <p:nvSpPr>
          <p:cNvPr id="29" name="왼쪽/오른쪽 화살표 19">
            <a:extLst>
              <a:ext uri="{FF2B5EF4-FFF2-40B4-BE49-F238E27FC236}">
                <a16:creationId xmlns:a16="http://schemas.microsoft.com/office/drawing/2014/main" id="{D759D3C9-92CB-4437-AD30-A7DF3D2B9363}"/>
              </a:ext>
            </a:extLst>
          </p:cNvPr>
          <p:cNvSpPr/>
          <p:nvPr/>
        </p:nvSpPr>
        <p:spPr>
          <a:xfrm rot="18947315">
            <a:off x="1568621" y="5113086"/>
            <a:ext cx="981151" cy="235034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/오른쪽 화살표 20">
            <a:extLst>
              <a:ext uri="{FF2B5EF4-FFF2-40B4-BE49-F238E27FC236}">
                <a16:creationId xmlns:a16="http://schemas.microsoft.com/office/drawing/2014/main" id="{F08E6EB6-4E41-4F2E-B319-19CC67CD18BB}"/>
              </a:ext>
            </a:extLst>
          </p:cNvPr>
          <p:cNvSpPr/>
          <p:nvPr/>
        </p:nvSpPr>
        <p:spPr>
          <a:xfrm rot="2387479">
            <a:off x="3791073" y="5375689"/>
            <a:ext cx="768385" cy="211678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곱셈 기호 21">
            <a:extLst>
              <a:ext uri="{FF2B5EF4-FFF2-40B4-BE49-F238E27FC236}">
                <a16:creationId xmlns:a16="http://schemas.microsoft.com/office/drawing/2014/main" id="{8F582041-6237-4B22-B105-7BC1D5FBFAB5}"/>
              </a:ext>
            </a:extLst>
          </p:cNvPr>
          <p:cNvSpPr/>
          <p:nvPr/>
        </p:nvSpPr>
        <p:spPr>
          <a:xfrm rot="2465874">
            <a:off x="4122027" y="3785627"/>
            <a:ext cx="890543" cy="673033"/>
          </a:xfrm>
          <a:prstGeom prst="mathMultiply">
            <a:avLst>
              <a:gd name="adj1" fmla="val 55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/오른쪽 화살표 18">
            <a:extLst>
              <a:ext uri="{FF2B5EF4-FFF2-40B4-BE49-F238E27FC236}">
                <a16:creationId xmlns:a16="http://schemas.microsoft.com/office/drawing/2014/main" id="{EC650859-473A-465B-B923-2F1886624B53}"/>
              </a:ext>
            </a:extLst>
          </p:cNvPr>
          <p:cNvSpPr/>
          <p:nvPr/>
        </p:nvSpPr>
        <p:spPr>
          <a:xfrm rot="18947315">
            <a:off x="3930015" y="3992804"/>
            <a:ext cx="1181363" cy="258681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14">
            <a:extLst>
              <a:ext uri="{FF2B5EF4-FFF2-40B4-BE49-F238E27FC236}">
                <a16:creationId xmlns:a16="http://schemas.microsoft.com/office/drawing/2014/main" id="{E7AA3601-0195-4BA4-AC8D-91D56C5ACE5B}"/>
              </a:ext>
            </a:extLst>
          </p:cNvPr>
          <p:cNvSpPr/>
          <p:nvPr/>
        </p:nvSpPr>
        <p:spPr>
          <a:xfrm rot="5400000">
            <a:off x="8817842" y="2735122"/>
            <a:ext cx="340617" cy="3660646"/>
          </a:xfrm>
          <a:prstGeom prst="rightArrow">
            <a:avLst>
              <a:gd name="adj1" fmla="val 57271"/>
              <a:gd name="adj2" fmla="val 45375"/>
            </a:avLst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17196-B01D-4A3C-B36E-4BA973A105D0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영상 전송 작업</a:t>
            </a:r>
          </a:p>
        </p:txBody>
      </p:sp>
    </p:spTree>
    <p:extLst>
      <p:ext uri="{BB962C8B-B14F-4D97-AF65-F5344CB8AC3E}">
        <p14:creationId xmlns:p14="http://schemas.microsoft.com/office/powerpoint/2010/main" val="25797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072CCC-BABF-4F1A-AF8C-06051ACDE873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0D88C-D192-4438-99D3-74C3E9603F8D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3-1. </a:t>
            </a:r>
            <a:r>
              <a:rPr lang="ko-KR" altLang="en-US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포트 포워딩이란</a:t>
            </a: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14E845-393E-4E2B-8B20-D70E19632386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BF47897-D91F-4D0B-975A-DBA3B5333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28" y="2733506"/>
            <a:ext cx="4715659" cy="348640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DDD9894-7E37-4202-9098-54B556BCEC58}"/>
              </a:ext>
            </a:extLst>
          </p:cNvPr>
          <p:cNvCxnSpPr>
            <a:cxnSpLocks/>
          </p:cNvCxnSpPr>
          <p:nvPr/>
        </p:nvCxnSpPr>
        <p:spPr>
          <a:xfrm>
            <a:off x="3489963" y="4906357"/>
            <a:ext cx="247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D5E6BDC-7623-4427-BEFF-F42CD81AFE0E}"/>
              </a:ext>
            </a:extLst>
          </p:cNvPr>
          <p:cNvSpPr txBox="1"/>
          <p:nvPr/>
        </p:nvSpPr>
        <p:spPr>
          <a:xfrm>
            <a:off x="548639" y="3537523"/>
            <a:ext cx="5758359" cy="15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202122"/>
                </a:solidFill>
                <a:latin typeface="Arial" panose="020B0604020202020204" pitchFamily="34" charset="0"/>
              </a:rPr>
              <a:t>원격 컴퓨터가 근거리 통신망</a:t>
            </a:r>
            <a:r>
              <a:rPr lang="en-US" altLang="ko-KR" sz="1600" b="1" dirty="0">
                <a:solidFill>
                  <a:srgbClr val="202122"/>
                </a:solidFill>
                <a:latin typeface="Arial" panose="020B0604020202020204" pitchFamily="34" charset="0"/>
              </a:rPr>
              <a:t>(LAN) </a:t>
            </a:r>
            <a:r>
              <a:rPr lang="ko-KR" altLang="en-US" sz="1600" b="1" dirty="0">
                <a:solidFill>
                  <a:srgbClr val="202122"/>
                </a:solidFill>
                <a:latin typeface="Arial" panose="020B0604020202020204" pitchFamily="34" charset="0"/>
              </a:rPr>
              <a:t>내에 위치한 </a:t>
            </a:r>
            <a:endParaRPr lang="en-US" altLang="ko-KR" sz="1600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02122"/>
                </a:solidFill>
                <a:latin typeface="Arial" panose="020B0604020202020204" pitchFamily="34" charset="0"/>
              </a:rPr>
              <a:t>     </a:t>
            </a:r>
            <a:r>
              <a:rPr lang="ko-KR" altLang="en-US" sz="1600" b="1" dirty="0">
                <a:solidFill>
                  <a:srgbClr val="202122"/>
                </a:solidFill>
                <a:latin typeface="Arial" panose="020B0604020202020204" pitchFamily="34" charset="0"/>
              </a:rPr>
              <a:t>특정 컴퓨터나 서비스에 연결할 수 있게 하는 기법</a:t>
            </a:r>
            <a:endParaRPr lang="en-US" altLang="ko-KR" sz="1600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7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공유기에 포트 포워딩 설정       클라우드에서 접근가능</a:t>
            </a:r>
            <a:endParaRPr lang="ko-KR" altLang="en-US" sz="1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8E5520-B9E1-4EC0-9507-83174A7DA704}"/>
              </a:ext>
            </a:extLst>
          </p:cNvPr>
          <p:cNvSpPr txBox="1"/>
          <p:nvPr/>
        </p:nvSpPr>
        <p:spPr>
          <a:xfrm>
            <a:off x="7858016" y="4906357"/>
            <a:ext cx="4257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공유기의 관리자 페이지에 접속</a:t>
            </a:r>
            <a:endParaRPr lang="en-US" altLang="ko-KR" sz="1200" b="1" dirty="0"/>
          </a:p>
          <a:p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포트포워드 설정에서 </a:t>
            </a:r>
            <a:r>
              <a:rPr lang="en-US" altLang="ko-KR" sz="1200" b="1" dirty="0"/>
              <a:t>‘</a:t>
            </a:r>
            <a:r>
              <a:rPr lang="ko-KR" altLang="en-US" sz="1200" b="1" dirty="0"/>
              <a:t>새 규칙 추가</a:t>
            </a:r>
            <a:r>
              <a:rPr lang="en-US" altLang="ko-KR" sz="1200" b="1" dirty="0"/>
              <a:t>’</a:t>
            </a:r>
          </a:p>
          <a:p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내부</a:t>
            </a:r>
            <a:r>
              <a:rPr lang="en-US" altLang="ko-KR" sz="1200" b="1" dirty="0"/>
              <a:t>IP </a:t>
            </a:r>
            <a:r>
              <a:rPr lang="ko-KR" altLang="en-US" sz="1200" b="1" dirty="0"/>
              <a:t>주소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외부포트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내부포트를 입력한 뒤 추가</a:t>
            </a:r>
            <a:endParaRPr lang="en-US" altLang="ko-KR" sz="1200" b="1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0D082-8AA1-4499-B97C-BB3B18951B2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영상 전송 작업</a:t>
            </a:r>
          </a:p>
        </p:txBody>
      </p:sp>
    </p:spTree>
    <p:extLst>
      <p:ext uri="{BB962C8B-B14F-4D97-AF65-F5344CB8AC3E}">
        <p14:creationId xmlns:p14="http://schemas.microsoft.com/office/powerpoint/2010/main" val="80986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072CCC-BABF-4F1A-AF8C-06051ACDE873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0D88C-D192-4438-99D3-74C3E9603F8D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3-2. </a:t>
            </a:r>
            <a:r>
              <a:rPr lang="ko-KR" altLang="en-US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공유기 포트 포워딩 설정 후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14E845-393E-4E2B-8B20-D70E19632386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8E8755B-353B-4BFD-BFD0-CF2073B58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37" y="2751565"/>
            <a:ext cx="4769084" cy="1812945"/>
          </a:xfrm>
          <a:prstGeom prst="rect">
            <a:avLst/>
          </a:prstGeom>
          <a:solidFill>
            <a:srgbClr val="FF0000"/>
          </a:solidFill>
          <a:ln w="28575">
            <a:solidFill>
              <a:srgbClr val="92D05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F02C690-90DE-4494-A71E-AE447E54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14" y="5061652"/>
            <a:ext cx="4581525" cy="8477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F36324-93DD-40EB-8F6C-5A7F00C59A89}"/>
              </a:ext>
            </a:extLst>
          </p:cNvPr>
          <p:cNvSpPr txBox="1"/>
          <p:nvPr/>
        </p:nvSpPr>
        <p:spPr>
          <a:xfrm>
            <a:off x="1523727" y="4613438"/>
            <a:ext cx="3458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외부 </a:t>
            </a:r>
            <a:r>
              <a:rPr lang="en-US" altLang="ko-KR" sz="1200" b="1" dirty="0"/>
              <a:t>IP</a:t>
            </a:r>
            <a:r>
              <a:rPr lang="ko-KR" altLang="en-US" sz="1200" b="1" dirty="0"/>
              <a:t>주소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실제 </a:t>
            </a:r>
            <a:r>
              <a:rPr lang="en-US" altLang="ko-KR" sz="1200" b="1" dirty="0"/>
              <a:t>IP</a:t>
            </a:r>
            <a:r>
              <a:rPr lang="ko-KR" altLang="en-US" sz="1200" b="1" dirty="0"/>
              <a:t>주소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확인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292E28-B7F1-4190-8306-953B13E3F83B}"/>
              </a:ext>
            </a:extLst>
          </p:cNvPr>
          <p:cNvSpPr txBox="1"/>
          <p:nvPr/>
        </p:nvSpPr>
        <p:spPr>
          <a:xfrm>
            <a:off x="705378" y="5944854"/>
            <a:ext cx="509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브라우저 주소창에</a:t>
            </a:r>
            <a:r>
              <a:rPr lang="en-US" altLang="ko-KR" sz="1200" b="1" dirty="0"/>
              <a:t> “</a:t>
            </a:r>
            <a:r>
              <a:rPr lang="ko-KR" altLang="en-US" sz="1200" b="1" dirty="0"/>
              <a:t>외부</a:t>
            </a:r>
            <a:r>
              <a:rPr lang="en-US" altLang="ko-KR" sz="1200" b="1" dirty="0"/>
              <a:t>IP</a:t>
            </a:r>
            <a:r>
              <a:rPr lang="ko-KR" altLang="en-US" sz="1200" b="1" dirty="0"/>
              <a:t>주소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외부포트</a:t>
            </a:r>
            <a:r>
              <a:rPr lang="en-US" altLang="ko-KR" sz="1200" b="1" dirty="0"/>
              <a:t>”</a:t>
            </a:r>
            <a:r>
              <a:rPr lang="ko-KR" altLang="en-US" sz="1200" b="1" dirty="0"/>
              <a:t> 입력</a:t>
            </a:r>
            <a:r>
              <a:rPr lang="en-US" altLang="ko-KR" sz="1200" b="1" dirty="0"/>
              <a:t>&gt;</a:t>
            </a:r>
          </a:p>
          <a:p>
            <a:pPr algn="ctr"/>
            <a:endParaRPr lang="ko-KR" altLang="en-US" sz="12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D100923-569A-4D88-99F2-04C769CE6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6" t="12156" r="19718" b="5642"/>
          <a:stretch/>
        </p:blipFill>
        <p:spPr>
          <a:xfrm>
            <a:off x="6885947" y="2767453"/>
            <a:ext cx="4065897" cy="30626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ABAD133-06D7-4863-9183-B633CA952B27}"/>
              </a:ext>
            </a:extLst>
          </p:cNvPr>
          <p:cNvSpPr txBox="1"/>
          <p:nvPr/>
        </p:nvSpPr>
        <p:spPr>
          <a:xfrm>
            <a:off x="6352634" y="5881298"/>
            <a:ext cx="509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외부 </a:t>
            </a:r>
            <a:r>
              <a:rPr lang="en-US" altLang="ko-KR" sz="1200" b="1" dirty="0"/>
              <a:t>IP</a:t>
            </a:r>
            <a:r>
              <a:rPr lang="ko-KR" altLang="en-US" sz="1200" b="1" dirty="0"/>
              <a:t>에서 스마트폰 촬영 영상에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접근 가능</a:t>
            </a:r>
            <a:r>
              <a:rPr lang="en-US" altLang="ko-KR" sz="1200" b="1" dirty="0"/>
              <a:t>&gt;</a:t>
            </a:r>
          </a:p>
          <a:p>
            <a:pPr algn="ctr"/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E8E095-96CC-44AC-918D-B9ACD2A4E103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영상 전송 작업</a:t>
            </a:r>
          </a:p>
        </p:txBody>
      </p:sp>
    </p:spTree>
    <p:extLst>
      <p:ext uri="{BB962C8B-B14F-4D97-AF65-F5344CB8AC3E}">
        <p14:creationId xmlns:p14="http://schemas.microsoft.com/office/powerpoint/2010/main" val="1928008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1500</Words>
  <Application>Microsoft Office PowerPoint</Application>
  <PresentationFormat>와이드스크린</PresentationFormat>
  <Paragraphs>279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KoPubWorld돋움체 Bold</vt:lpstr>
      <vt:lpstr>KoPubWorld돋움체 Medium</vt:lpstr>
      <vt:lpstr>KoPubWorld돋움체_Pro Light</vt:lpstr>
      <vt:lpstr>Tmon몬소리 Black</vt:lpstr>
      <vt:lpstr>Tmon몬소리OTF Black</vt:lpstr>
      <vt:lpstr>경기천년제목 Bold</vt:lpstr>
      <vt:lpstr>나눔고딕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HOSUNG</dc:creator>
  <cp:lastModifiedBy>KIM HOSUNG</cp:lastModifiedBy>
  <cp:revision>4</cp:revision>
  <dcterms:created xsi:type="dcterms:W3CDTF">2020-06-24T03:22:50Z</dcterms:created>
  <dcterms:modified xsi:type="dcterms:W3CDTF">2020-06-24T04:24:29Z</dcterms:modified>
</cp:coreProperties>
</file>